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67" r:id="rId2"/>
    <p:sldId id="371" r:id="rId3"/>
    <p:sldId id="374" r:id="rId4"/>
    <p:sldId id="375" r:id="rId5"/>
    <p:sldId id="378" r:id="rId6"/>
    <p:sldId id="377" r:id="rId7"/>
    <p:sldId id="376" r:id="rId8"/>
    <p:sldId id="368" r:id="rId9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2" autoAdjust="0"/>
    <p:restoredTop sz="92982"/>
  </p:normalViewPr>
  <p:slideViewPr>
    <p:cSldViewPr snapToGrid="0">
      <p:cViewPr varScale="1">
        <p:scale>
          <a:sx n="154" d="100"/>
          <a:sy n="154" d="100"/>
        </p:scale>
        <p:origin x="162" y="156"/>
      </p:cViewPr>
      <p:guideLst>
        <p:guide orient="horz" pos="1620"/>
        <p:guide pos="2880"/>
        <p:guide pos="2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15" d="100"/>
          <a:sy n="115" d="100"/>
        </p:scale>
        <p:origin x="522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E127DF3-D8D2-2746-B18B-0E7D3EDE5732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9BBE75-554B-9745-97AC-90E7E8A90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7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Q:\MAC CREATE\Q39401.i2b2transmart\PPT\Support\Mai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MAC CREATE\Q39401.i2b2transmart\PPT\Support\Titl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 userDrawn="1"/>
        </p:nvSpPr>
        <p:spPr>
          <a:xfrm>
            <a:off x="1028700" y="1417759"/>
            <a:ext cx="7086600" cy="1648559"/>
          </a:xfrm>
          <a:prstGeom prst="roundRect">
            <a:avLst/>
          </a:prstGeom>
          <a:gradFill flip="none" rotWithShape="1">
            <a:gsLst>
              <a:gs pos="71000">
                <a:schemeClr val="bg1">
                  <a:alpha val="75000"/>
                </a:schemeClr>
              </a:gs>
              <a:gs pos="100000">
                <a:schemeClr val="bg1">
                  <a:alpha val="1000"/>
                </a:schemeClr>
              </a:gs>
            </a:gsLst>
            <a:lin ang="21594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32" y="1356144"/>
            <a:ext cx="6446549" cy="1102519"/>
          </a:xfrm>
        </p:spPr>
        <p:txBody>
          <a:bodyPr>
            <a:normAutofit/>
          </a:bodyPr>
          <a:lstStyle>
            <a:lvl1pPr algn="l">
              <a:defRPr sz="33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32" y="2568468"/>
            <a:ext cx="6400800" cy="618869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884" y="1619795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884" y="2641351"/>
            <a:ext cx="7772400" cy="702741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020" y="997666"/>
            <a:ext cx="8229600" cy="3394472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11" y="997666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4327" y="997666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1739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31739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MAC CREATE\Q39401.i2b2transmart\PPT\Support\Conten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3020" y="1655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020" y="997666"/>
            <a:ext cx="8460386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1" r:id="rId2"/>
    <p:sldLayoutId id="2147483663" r:id="rId3"/>
    <p:sldLayoutId id="2147483664" r:id="rId4"/>
    <p:sldLayoutId id="2147483662" r:id="rId5"/>
    <p:sldLayoutId id="2147483665" r:id="rId6"/>
    <p:sldLayoutId id="2147483666" r:id="rId7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l" defTabSz="6858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70260" indent="-170260" algn="l" defTabSz="685800" rtl="0" eaLnBrk="1" latinLnBrk="0" hangingPunct="1">
        <a:spcBef>
          <a:spcPts val="750"/>
        </a:spcBef>
        <a:buClr>
          <a:schemeClr val="accent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679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115616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57325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883" y="1619795"/>
            <a:ext cx="8116887" cy="1021556"/>
          </a:xfrm>
        </p:spPr>
        <p:txBody>
          <a:bodyPr/>
          <a:lstStyle/>
          <a:p>
            <a:r>
              <a:rPr lang="en-US" dirty="0"/>
              <a:t>Loading genomic </a:t>
            </a:r>
            <a:r>
              <a:rPr lang="en-US" dirty="0" err="1"/>
              <a:t>vcf</a:t>
            </a:r>
            <a:r>
              <a:rPr lang="en-US" dirty="0"/>
              <a:t> files into i2b2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86884" y="2264229"/>
            <a:ext cx="7772400" cy="1268963"/>
          </a:xfrm>
        </p:spPr>
        <p:txBody>
          <a:bodyPr>
            <a:normAutofit/>
          </a:bodyPr>
          <a:lstStyle/>
          <a:p>
            <a:r>
              <a:rPr lang="en-US" dirty="0"/>
              <a:t>Janice Donahoe</a:t>
            </a:r>
          </a:p>
          <a:p>
            <a:r>
              <a:rPr lang="en-US" dirty="0"/>
              <a:t>Nich Wattanasin</a:t>
            </a:r>
          </a:p>
          <a:p>
            <a:r>
              <a:rPr lang="en-US" dirty="0"/>
              <a:t>Partners HealthCare Systems</a:t>
            </a:r>
          </a:p>
        </p:txBody>
      </p:sp>
    </p:spTree>
    <p:extLst>
      <p:ext uri="{BB962C8B-B14F-4D97-AF65-F5344CB8AC3E}">
        <p14:creationId xmlns:p14="http://schemas.microsoft.com/office/powerpoint/2010/main" val="239990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835A6-C631-43FE-BEE9-166B4485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Project 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3F2F9-7161-45B4-ACD9-B7A6843D0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community project extends the current i2b2 query functionality by providing the ability to query for genotyped subjects by specific annotations related to genetic variants</a:t>
            </a:r>
          </a:p>
          <a:p>
            <a:endParaRPr lang="en-US" dirty="0"/>
          </a:p>
          <a:p>
            <a:r>
              <a:rPr lang="en-US" dirty="0"/>
              <a:t>Our package provides a </a:t>
            </a:r>
            <a:r>
              <a:rPr lang="en-US" dirty="0">
                <a:solidFill>
                  <a:srgbClr val="00B050"/>
                </a:solidFill>
              </a:rPr>
              <a:t>starting point</a:t>
            </a:r>
            <a:r>
              <a:rPr lang="en-US" dirty="0"/>
              <a:t> and working example of our local implementation:</a:t>
            </a:r>
          </a:p>
          <a:p>
            <a:pPr lvl="1"/>
            <a:r>
              <a:rPr lang="en-US" dirty="0"/>
              <a:t>Source code for ETL process of VCF files</a:t>
            </a:r>
          </a:p>
          <a:p>
            <a:pPr lvl="1"/>
            <a:r>
              <a:rPr lang="en-US" dirty="0"/>
              <a:t>Example data representation &amp; SQL scripts</a:t>
            </a:r>
          </a:p>
          <a:p>
            <a:pPr lvl="1"/>
            <a:r>
              <a:rPr lang="en-US" dirty="0"/>
              <a:t>Example i2b2 ontology &amp; metadata XML</a:t>
            </a:r>
          </a:p>
          <a:p>
            <a:pPr lvl="1"/>
            <a:r>
              <a:rPr lang="en-US" dirty="0"/>
              <a:t>Web Client widgets to submit queries</a:t>
            </a:r>
          </a:p>
        </p:txBody>
      </p:sp>
    </p:spTree>
    <p:extLst>
      <p:ext uri="{BB962C8B-B14F-4D97-AF65-F5344CB8AC3E}">
        <p14:creationId xmlns:p14="http://schemas.microsoft.com/office/powerpoint/2010/main" val="234934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835A6-C631-43FE-BEE9-166B4485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ETL Process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3F2F9-7161-45B4-ACD9-B7A6843D0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Variant Call Format (VCF) is a text file format to store genetic variations and contains information about positions in the genome</a:t>
            </a:r>
            <a:br>
              <a:rPr lang="en-US" dirty="0"/>
            </a:br>
            <a:endParaRPr lang="en-US" dirty="0"/>
          </a:p>
          <a:p>
            <a:r>
              <a:rPr lang="en-US" dirty="0"/>
              <a:t>We created a .NET program</a:t>
            </a:r>
            <a:br>
              <a:rPr lang="en-US" dirty="0"/>
            </a:br>
            <a:r>
              <a:rPr lang="en-US" dirty="0"/>
              <a:t>that extracts, transforms, and</a:t>
            </a:r>
            <a:br>
              <a:rPr lang="en-US" dirty="0"/>
            </a:br>
            <a:r>
              <a:rPr lang="en-US" dirty="0"/>
              <a:t>loads VCF files into i2b2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734347" y="1817284"/>
            <a:ext cx="4852164" cy="28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50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835A6-C631-43FE-BEE9-166B4485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Representation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3F2F9-7161-45B4-ACD9-B7A6843D0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facts are created for the patient and the variant data is stored in the </a:t>
            </a:r>
            <a:r>
              <a:rPr lang="en-US" b="1" dirty="0" err="1"/>
              <a:t>observation_blob</a:t>
            </a:r>
            <a:r>
              <a:rPr lang="en-US" dirty="0"/>
              <a:t> field</a:t>
            </a:r>
            <a:br>
              <a:rPr lang="en-US" dirty="0"/>
            </a:br>
            <a:endParaRPr lang="en-US" dirty="0"/>
          </a:p>
          <a:p>
            <a:pPr marL="0" indent="0" algn="ctr">
              <a:buNone/>
            </a:pPr>
            <a:r>
              <a:rPr lang="en-US" sz="1400" dirty="0"/>
              <a:t>&lt;RSID | “</a:t>
            </a:r>
            <a:r>
              <a:rPr lang="en-US" sz="1400" dirty="0" err="1"/>
              <a:t>missing_rsid</a:t>
            </a:r>
            <a:r>
              <a:rPr lang="en-US" sz="1400" dirty="0"/>
              <a:t>”&gt;,&lt;REF_TO_ALT&gt;,&lt;GENE_SYMBOL | “</a:t>
            </a:r>
            <a:r>
              <a:rPr lang="en-US" sz="1400" dirty="0" err="1"/>
              <a:t>missing_gene</a:t>
            </a:r>
            <a:r>
              <a:rPr lang="en-US" sz="1400" dirty="0"/>
              <a:t>”&gt;,&lt;ZYGOSITY | “</a:t>
            </a:r>
            <a:r>
              <a:rPr lang="en-US" sz="1400" dirty="0" err="1"/>
              <a:t>missing_zygosity</a:t>
            </a:r>
            <a:r>
              <a:rPr lang="en-US" sz="1400" dirty="0"/>
              <a:t>”&gt;,&lt;CONSEQUENCE | “</a:t>
            </a:r>
            <a:r>
              <a:rPr lang="en-US" sz="1400" dirty="0" err="1"/>
              <a:t>missing_consequence</a:t>
            </a:r>
            <a:r>
              <a:rPr lang="en-US" sz="1400" dirty="0"/>
              <a:t>”&gt;</a:t>
            </a:r>
            <a:endParaRPr lang="en-US" sz="1100" dirty="0"/>
          </a:p>
          <a:p>
            <a:r>
              <a:rPr lang="en-US" dirty="0"/>
              <a:t>Example: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2782" y="3101626"/>
          <a:ext cx="7150076" cy="11430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040448">
                  <a:extLst>
                    <a:ext uri="{9D8B030D-6E8A-4147-A177-3AD203B41FA5}">
                      <a16:colId xmlns:a16="http://schemas.microsoft.com/office/drawing/2014/main" val="2021534060"/>
                    </a:ext>
                  </a:extLst>
                </a:gridCol>
                <a:gridCol w="1175385">
                  <a:extLst>
                    <a:ext uri="{9D8B030D-6E8A-4147-A177-3AD203B41FA5}">
                      <a16:colId xmlns:a16="http://schemas.microsoft.com/office/drawing/2014/main" val="3487975021"/>
                    </a:ext>
                  </a:extLst>
                </a:gridCol>
                <a:gridCol w="1003935">
                  <a:extLst>
                    <a:ext uri="{9D8B030D-6E8A-4147-A177-3AD203B41FA5}">
                      <a16:colId xmlns:a16="http://schemas.microsoft.com/office/drawing/2014/main" val="3674191708"/>
                    </a:ext>
                  </a:extLst>
                </a:gridCol>
                <a:gridCol w="3930308">
                  <a:extLst>
                    <a:ext uri="{9D8B030D-6E8A-4147-A177-3AD203B41FA5}">
                      <a16:colId xmlns:a16="http://schemas.microsoft.com/office/drawing/2014/main" val="224309934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CONCEPT_CD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INSTANCE_NUM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VALTYPE_CD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OBSERVATION_BLOB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585984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</a:rPr>
                        <a:t>SO:0001483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rs377573539,T_to_C,MIR6723,homozygous_ref_ref,upstream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879373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</a:rPr>
                        <a:t>SO:0001483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rs6429759,C_to_T,AGMAT,homozygous_alt_alt,intron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4948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</a:rPr>
                        <a:t>SO:0001483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rs2298948,T_to_C,GCFC2,heterozygous_ref_alt,intron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85112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</a:rPr>
                        <a:t>SO:0001483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rs12640778,C_to_T,LINC01060,heterozygous_ref_alt,intron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71303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</a:rPr>
                        <a:t>SO:0001483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rs1060583,G_to_A,NECAB1,heterozygous_ref_alt,3'UTR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8043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4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835A6-C631-43FE-BEE9-166B4485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Ontology Representation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3F2F9-7161-45B4-ACD9-B7A6843D0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created the following tree representation to</a:t>
            </a:r>
            <a:br>
              <a:rPr lang="en-US" dirty="0"/>
            </a:br>
            <a:r>
              <a:rPr lang="en-US" dirty="0"/>
              <a:t>allow the researcher to search by </a:t>
            </a:r>
            <a:r>
              <a:rPr lang="en-US" i="1" dirty="0" err="1"/>
              <a:t>rs</a:t>
            </a:r>
            <a:r>
              <a:rPr lang="en-US" i="1" dirty="0"/>
              <a:t> identifier </a:t>
            </a:r>
            <a:r>
              <a:rPr lang="en-US" dirty="0"/>
              <a:t>or</a:t>
            </a:r>
            <a:br>
              <a:rPr lang="en-US" dirty="0"/>
            </a:br>
            <a:r>
              <a:rPr lang="en-US" i="1" dirty="0"/>
              <a:t>gene name</a:t>
            </a:r>
            <a:br>
              <a:rPr lang="en-US" dirty="0"/>
            </a:br>
            <a:endParaRPr lang="en-US" dirty="0"/>
          </a:p>
          <a:p>
            <a:r>
              <a:rPr lang="en-US" dirty="0"/>
              <a:t>We populated </a:t>
            </a:r>
            <a:r>
              <a:rPr lang="en-US" b="1" dirty="0" err="1"/>
              <a:t>value_metadata_xml</a:t>
            </a:r>
            <a:r>
              <a:rPr lang="en-US" dirty="0"/>
              <a:t> for each</a:t>
            </a:r>
            <a:br>
              <a:rPr lang="en-US" dirty="0"/>
            </a:br>
            <a:r>
              <a:rPr lang="en-US" dirty="0"/>
              <a:t>concept, enabling a custom value chooser dialog to pop-up when the concept is dragged into the query tool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069" y="624426"/>
            <a:ext cx="2956403" cy="158635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796146" y="2817091"/>
            <a:ext cx="5144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&lt;?xml version="1.0"?&gt;</a:t>
            </a:r>
          </a:p>
          <a:p>
            <a:r>
              <a:rPr lang="en-US" sz="1000" dirty="0"/>
              <a:t>&lt;</a:t>
            </a:r>
            <a:r>
              <a:rPr lang="en-US" sz="1000" dirty="0" err="1"/>
              <a:t>ValueMetadata</a:t>
            </a:r>
            <a:r>
              <a:rPr lang="en-US" sz="1000" dirty="0"/>
              <a:t>&gt;</a:t>
            </a:r>
          </a:p>
          <a:p>
            <a:r>
              <a:rPr lang="en-US" sz="1000" dirty="0"/>
              <a:t>                &lt;Version&gt;3.03&lt;/Version&gt;</a:t>
            </a:r>
          </a:p>
          <a:p>
            <a:r>
              <a:rPr lang="en-US" sz="1000" dirty="0"/>
              <a:t>                &lt;</a:t>
            </a:r>
            <a:r>
              <a:rPr lang="en-US" sz="1000" dirty="0" err="1"/>
              <a:t>CreationDateTime</a:t>
            </a:r>
            <a:r>
              <a:rPr lang="en-US" sz="1000" dirty="0"/>
              <a:t>&gt;01/28/2016&lt;/</a:t>
            </a:r>
            <a:r>
              <a:rPr lang="en-US" sz="1000" dirty="0" err="1"/>
              <a:t>CreationDateTime</a:t>
            </a:r>
            <a:r>
              <a:rPr lang="en-US" sz="1000" dirty="0"/>
              <a:t>&gt;</a:t>
            </a:r>
          </a:p>
          <a:p>
            <a:r>
              <a:rPr lang="en-US" sz="1000" dirty="0">
                <a:solidFill>
                  <a:srgbClr val="FF0000"/>
                </a:solidFill>
              </a:rPr>
              <a:t>                &lt;</a:t>
            </a:r>
            <a:r>
              <a:rPr lang="en-US" sz="1000" dirty="0" err="1">
                <a:solidFill>
                  <a:srgbClr val="FF0000"/>
                </a:solidFill>
              </a:rPr>
              <a:t>TestID</a:t>
            </a:r>
            <a:r>
              <a:rPr lang="en-US" sz="1000" dirty="0">
                <a:solidFill>
                  <a:srgbClr val="FF0000"/>
                </a:solidFill>
              </a:rPr>
              <a:t>&gt;SO:0001483&lt;/</a:t>
            </a:r>
            <a:r>
              <a:rPr lang="en-US" sz="1000" dirty="0" err="1">
                <a:solidFill>
                  <a:srgbClr val="FF0000"/>
                </a:solidFill>
              </a:rPr>
              <a:t>TestID</a:t>
            </a:r>
            <a:r>
              <a:rPr lang="en-US" sz="1000" dirty="0">
                <a:solidFill>
                  <a:srgbClr val="FF0000"/>
                </a:solidFill>
              </a:rPr>
              <a:t>&gt;</a:t>
            </a:r>
          </a:p>
          <a:p>
            <a:r>
              <a:rPr lang="en-US" sz="1000" dirty="0">
                <a:solidFill>
                  <a:srgbClr val="FF0000"/>
                </a:solidFill>
              </a:rPr>
              <a:t>                &lt;</a:t>
            </a:r>
            <a:r>
              <a:rPr lang="en-US" sz="1000" dirty="0" err="1">
                <a:solidFill>
                  <a:srgbClr val="FF0000"/>
                </a:solidFill>
              </a:rPr>
              <a:t>TestName</a:t>
            </a:r>
            <a:r>
              <a:rPr lang="en-US" sz="1000" dirty="0">
                <a:solidFill>
                  <a:srgbClr val="FF0000"/>
                </a:solidFill>
              </a:rPr>
              <a:t>&gt;SNP&lt;/</a:t>
            </a:r>
            <a:r>
              <a:rPr lang="en-US" sz="1000" dirty="0" err="1">
                <a:solidFill>
                  <a:srgbClr val="FF0000"/>
                </a:solidFill>
              </a:rPr>
              <a:t>TestName</a:t>
            </a:r>
            <a:r>
              <a:rPr lang="en-US" sz="1000" dirty="0">
                <a:solidFill>
                  <a:srgbClr val="FF0000"/>
                </a:solidFill>
              </a:rPr>
              <a:t>&gt;</a:t>
            </a:r>
          </a:p>
          <a:p>
            <a:r>
              <a:rPr lang="en-US" sz="1000" dirty="0">
                <a:solidFill>
                  <a:srgbClr val="FF0000"/>
                </a:solidFill>
              </a:rPr>
              <a:t>                &lt;</a:t>
            </a:r>
            <a:r>
              <a:rPr lang="en-US" sz="1000" dirty="0" err="1">
                <a:solidFill>
                  <a:srgbClr val="FF0000"/>
                </a:solidFill>
              </a:rPr>
              <a:t>DataType</a:t>
            </a:r>
            <a:r>
              <a:rPr lang="en-US" sz="1000" dirty="0">
                <a:solidFill>
                  <a:srgbClr val="FF0000"/>
                </a:solidFill>
              </a:rPr>
              <a:t>&gt;</a:t>
            </a:r>
            <a:r>
              <a:rPr lang="en-US" sz="1000" b="1" dirty="0">
                <a:solidFill>
                  <a:srgbClr val="FF0000"/>
                </a:solidFill>
              </a:rPr>
              <a:t>GENETIC_VARIANT_SNP</a:t>
            </a:r>
            <a:r>
              <a:rPr lang="en-US" sz="1000" dirty="0">
                <a:solidFill>
                  <a:srgbClr val="FF0000"/>
                </a:solidFill>
              </a:rPr>
              <a:t>&lt;/</a:t>
            </a:r>
            <a:r>
              <a:rPr lang="en-US" sz="1000" dirty="0" err="1">
                <a:solidFill>
                  <a:srgbClr val="FF0000"/>
                </a:solidFill>
              </a:rPr>
              <a:t>DataType</a:t>
            </a:r>
            <a:r>
              <a:rPr lang="en-US" sz="1000" dirty="0">
                <a:solidFill>
                  <a:srgbClr val="FF0000"/>
                </a:solidFill>
              </a:rPr>
              <a:t>&gt;</a:t>
            </a:r>
          </a:p>
          <a:p>
            <a:r>
              <a:rPr lang="en-US" sz="1000" dirty="0"/>
              <a:t>                &lt;</a:t>
            </a:r>
            <a:r>
              <a:rPr lang="en-US" sz="1000" dirty="0" err="1"/>
              <a:t>Oktousevalues</a:t>
            </a:r>
            <a:r>
              <a:rPr lang="en-US" sz="1000" dirty="0"/>
              <a:t> /&gt;</a:t>
            </a:r>
          </a:p>
          <a:p>
            <a:r>
              <a:rPr lang="en-US" sz="1000" dirty="0"/>
              <a:t>                &lt;</a:t>
            </a:r>
            <a:r>
              <a:rPr lang="en-US" sz="1000" dirty="0" err="1"/>
              <a:t>MaxStringLength</a:t>
            </a:r>
            <a:r>
              <a:rPr lang="en-US" sz="1000" dirty="0"/>
              <a:t>&gt;30&lt;/</a:t>
            </a:r>
            <a:r>
              <a:rPr lang="en-US" sz="1000" dirty="0" err="1"/>
              <a:t>MaxStringLength</a:t>
            </a:r>
            <a:r>
              <a:rPr lang="en-US" sz="1000" dirty="0"/>
              <a:t>&gt;</a:t>
            </a:r>
          </a:p>
          <a:p>
            <a:r>
              <a:rPr lang="en-US" sz="1000" dirty="0"/>
              <a:t>                &lt;</a:t>
            </a:r>
            <a:r>
              <a:rPr lang="en-US" sz="1000" dirty="0" err="1"/>
              <a:t>EnumValues</a:t>
            </a:r>
            <a:r>
              <a:rPr lang="en-US" sz="1000" dirty="0"/>
              <a:t> /&gt;</a:t>
            </a:r>
          </a:p>
          <a:p>
            <a:r>
              <a:rPr lang="en-US" sz="1000" dirty="0"/>
              <a:t>                &lt;</a:t>
            </a:r>
            <a:r>
              <a:rPr lang="en-US" sz="1000" dirty="0" err="1"/>
              <a:t>UnitValues</a:t>
            </a:r>
            <a:r>
              <a:rPr lang="en-US" sz="1000" dirty="0"/>
              <a:t>&gt;</a:t>
            </a:r>
          </a:p>
          <a:p>
            <a:r>
              <a:rPr lang="en-US" sz="1000" dirty="0"/>
              <a:t>                                &lt;</a:t>
            </a:r>
            <a:r>
              <a:rPr lang="en-US" sz="1000" dirty="0" err="1"/>
              <a:t>NormalUnits</a:t>
            </a:r>
            <a:r>
              <a:rPr lang="en-US" sz="1000" dirty="0"/>
              <a:t>/&gt;</a:t>
            </a:r>
          </a:p>
          <a:p>
            <a:r>
              <a:rPr lang="en-US" sz="1000" dirty="0"/>
              <a:t>                &lt;/</a:t>
            </a:r>
            <a:r>
              <a:rPr lang="en-US" sz="1000" dirty="0" err="1"/>
              <a:t>UnitValues</a:t>
            </a:r>
            <a:r>
              <a:rPr lang="en-US" sz="1000" dirty="0"/>
              <a:t>&gt;</a:t>
            </a:r>
          </a:p>
          <a:p>
            <a:r>
              <a:rPr lang="en-US" sz="1000" dirty="0"/>
              <a:t>&lt;/</a:t>
            </a:r>
            <a:r>
              <a:rPr lang="en-US" sz="1000" dirty="0" err="1"/>
              <a:t>ValueMetadata</a:t>
            </a:r>
            <a:r>
              <a:rPr lang="en-US" sz="10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69163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835A6-C631-43FE-BEE9-166B4485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in Web Client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3F2F9-7161-45B4-ACD9-B7A6843D0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custom value box is shown</a:t>
            </a:r>
            <a:br>
              <a:rPr lang="en-US" dirty="0"/>
            </a:br>
            <a:r>
              <a:rPr lang="en-US" dirty="0"/>
              <a:t>when dragging over a new</a:t>
            </a:r>
            <a:br>
              <a:rPr lang="en-US" dirty="0"/>
            </a:br>
            <a:r>
              <a:rPr lang="en-US" dirty="0"/>
              <a:t>genomic concept into the i2b2</a:t>
            </a:r>
            <a:br>
              <a:rPr lang="en-US" dirty="0"/>
            </a:br>
            <a:r>
              <a:rPr lang="en-US" dirty="0"/>
              <a:t>query tool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76" y="1018367"/>
            <a:ext cx="2956403" cy="158635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134" y="1018367"/>
            <a:ext cx="4977758" cy="321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4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835A6-C631-43FE-BEE9-166B4485C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in Web Client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3F2F9-7161-45B4-ACD9-B7A6843D0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query utilizes the </a:t>
            </a:r>
            <a:r>
              <a:rPr lang="en-US" dirty="0" err="1"/>
              <a:t>value_operator</a:t>
            </a:r>
            <a:r>
              <a:rPr lang="en-US" dirty="0"/>
              <a:t> CONTAINS and </a:t>
            </a:r>
            <a:r>
              <a:rPr lang="en-US" dirty="0" err="1"/>
              <a:t>value_type</a:t>
            </a:r>
            <a:r>
              <a:rPr lang="en-US" dirty="0"/>
              <a:t> LARGE TEXT to convert the request XML to a proper SQL </a:t>
            </a:r>
            <a:r>
              <a:rPr lang="en-US" i="1" dirty="0"/>
              <a:t>contains</a:t>
            </a:r>
            <a:r>
              <a:rPr lang="en-US" dirty="0"/>
              <a:t> statement: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3711" y="1760648"/>
            <a:ext cx="725054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with t as (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	select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f.patient_num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	from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dbo.observation_fact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f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	where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f.concept_cd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</a:p>
          <a:p>
            <a:pPr lvl="2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lvl="3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concept_cd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3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from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dbo.concept_dimension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  <a:p>
            <a:pPr lvl="3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concept_cd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IN ('SO:0001483','SO:1000032')</a:t>
            </a:r>
          </a:p>
          <a:p>
            <a:pPr lvl="2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</a:t>
            </a:r>
          </a:p>
          <a:p>
            <a:pPr lvl="2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AND (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modifier_cd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'@'  AND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valtype_cd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'B' </a:t>
            </a:r>
          </a:p>
          <a:p>
            <a:pPr lvl="2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AND CONTAINS(observation_blob,'rs377573539 AND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T_to_C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AND (Heterozygous 	OR Homozygous OR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missing_zygosity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)')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88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3020" y="997121"/>
            <a:ext cx="3042071" cy="3395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b="1" dirty="0"/>
              <a:t>Biobank Portal Team</a:t>
            </a:r>
          </a:p>
          <a:p>
            <a:r>
              <a:rPr lang="en-US" sz="1500" dirty="0"/>
              <a:t>Bhaswati Ghosh</a:t>
            </a:r>
          </a:p>
          <a:p>
            <a:r>
              <a:rPr lang="en-US" sz="1500" dirty="0"/>
              <a:t>Alyssa Goodson</a:t>
            </a:r>
          </a:p>
          <a:p>
            <a:r>
              <a:rPr lang="en-US" sz="1500" dirty="0"/>
              <a:t>Nich Wattanasin</a:t>
            </a:r>
          </a:p>
          <a:p>
            <a:r>
              <a:rPr lang="en-US" sz="1500" dirty="0"/>
              <a:t>Victor Castro</a:t>
            </a:r>
          </a:p>
          <a:p>
            <a:r>
              <a:rPr lang="en-US" sz="1500" dirty="0"/>
              <a:t>Andrew Cagan</a:t>
            </a:r>
          </a:p>
          <a:p>
            <a:r>
              <a:rPr lang="en-US" sz="1500" dirty="0"/>
              <a:t>Reeta Metta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70549" y="997121"/>
            <a:ext cx="3042071" cy="3395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0260" indent="-170260" algn="l" defTabSz="685800" rtl="0" eaLnBrk="1" latinLnBrk="0" hangingPunct="1">
              <a:spcBef>
                <a:spcPts val="75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679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1525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5616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7325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b="1" dirty="0"/>
              <a:t>I2b2 Team</a:t>
            </a:r>
          </a:p>
          <a:p>
            <a:r>
              <a:rPr lang="en-US" sz="1500" dirty="0"/>
              <a:t>Lori Phillips</a:t>
            </a:r>
          </a:p>
          <a:p>
            <a:r>
              <a:rPr lang="en-US" sz="1500" dirty="0"/>
              <a:t>Mike Mendis</a:t>
            </a:r>
          </a:p>
          <a:p>
            <a:r>
              <a:rPr lang="en-US" sz="1500" dirty="0"/>
              <a:t>Janice Donahoe</a:t>
            </a:r>
          </a:p>
          <a:p>
            <a:r>
              <a:rPr lang="en-US" sz="1500" dirty="0"/>
              <a:t>Nich Wattanasin</a:t>
            </a:r>
          </a:p>
          <a:p>
            <a:r>
              <a:rPr lang="en-US" sz="1500" dirty="0"/>
              <a:t>Shawn Murphy</a:t>
            </a:r>
          </a:p>
          <a:p>
            <a:r>
              <a:rPr lang="en-US" sz="1500" dirty="0"/>
              <a:t>Diane Keogh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28478" y="997120"/>
            <a:ext cx="3042071" cy="3395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0260" indent="-170260" algn="l" defTabSz="685800" rtl="0" eaLnBrk="1" latinLnBrk="0" hangingPunct="1">
              <a:spcBef>
                <a:spcPts val="75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679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1525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5616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7325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 dirty="0"/>
          </a:p>
          <a:p>
            <a:r>
              <a:rPr lang="en-US" sz="1500" dirty="0"/>
              <a:t>Jay Tarantino</a:t>
            </a:r>
          </a:p>
          <a:p>
            <a:r>
              <a:rPr lang="en-US" sz="1500" dirty="0"/>
              <a:t>David Wang</a:t>
            </a:r>
          </a:p>
          <a:p>
            <a:r>
              <a:rPr lang="en-US" sz="1500" dirty="0"/>
              <a:t>Barbara Benoit</a:t>
            </a:r>
          </a:p>
          <a:p>
            <a:r>
              <a:rPr lang="en-US" sz="1500" dirty="0"/>
              <a:t>Heekyong Park</a:t>
            </a:r>
          </a:p>
          <a:p>
            <a:r>
              <a:rPr lang="en-US" sz="1500" dirty="0"/>
              <a:t>Vivian Gainer</a:t>
            </a:r>
          </a:p>
          <a:p>
            <a:r>
              <a:rPr lang="en-US" sz="1500" dirty="0"/>
              <a:t>Shawn Murphy</a:t>
            </a:r>
          </a:p>
        </p:txBody>
      </p:sp>
    </p:spTree>
    <p:extLst>
      <p:ext uri="{BB962C8B-B14F-4D97-AF65-F5344CB8AC3E}">
        <p14:creationId xmlns:p14="http://schemas.microsoft.com/office/powerpoint/2010/main" val="262436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TranSMART Template-A">
  <a:themeElements>
    <a:clrScheme name="tranSMAR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A94CF"/>
      </a:accent1>
      <a:accent2>
        <a:srgbClr val="D08649"/>
      </a:accent2>
      <a:accent3>
        <a:srgbClr val="6C6C6C"/>
      </a:accent3>
      <a:accent4>
        <a:srgbClr val="306897"/>
      </a:accent4>
      <a:accent5>
        <a:srgbClr val="98602F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</Template>
  <TotalTime>19975</TotalTime>
  <Words>353</Words>
  <Application>Microsoft Office PowerPoint</Application>
  <PresentationFormat>On-screen Show (16:9)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Times New Roman</vt:lpstr>
      <vt:lpstr>TranSMART Template-A</vt:lpstr>
      <vt:lpstr>Loading genomic vcf files into i2b2</vt:lpstr>
      <vt:lpstr>Community Project Overview</vt:lpstr>
      <vt:lpstr>ETL Process</vt:lpstr>
      <vt:lpstr>Data Representation</vt:lpstr>
      <vt:lpstr>Ontology Representation</vt:lpstr>
      <vt:lpstr>Querying in Web Client</vt:lpstr>
      <vt:lpstr>Querying in Web Client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Candace Roberts</dc:creator>
  <cp:lastModifiedBy>Wattanasin, Nich</cp:lastModifiedBy>
  <cp:revision>151</cp:revision>
  <cp:lastPrinted>2017-09-18T18:22:44Z</cp:lastPrinted>
  <dcterms:created xsi:type="dcterms:W3CDTF">2017-04-28T20:12:06Z</dcterms:created>
  <dcterms:modified xsi:type="dcterms:W3CDTF">2018-02-21T15:34:11Z</dcterms:modified>
</cp:coreProperties>
</file>