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31"/>
  </p:notesMasterIdLst>
  <p:handoutMasterIdLst>
    <p:handoutMasterId r:id="rId32"/>
  </p:handoutMasterIdLst>
  <p:sldIdLst>
    <p:sldId id="586" r:id="rId3"/>
    <p:sldId id="681" r:id="rId4"/>
    <p:sldId id="654" r:id="rId5"/>
    <p:sldId id="651" r:id="rId6"/>
    <p:sldId id="652" r:id="rId7"/>
    <p:sldId id="653" r:id="rId8"/>
    <p:sldId id="675" r:id="rId9"/>
    <p:sldId id="661" r:id="rId10"/>
    <p:sldId id="674" r:id="rId11"/>
    <p:sldId id="673" r:id="rId12"/>
    <p:sldId id="678" r:id="rId13"/>
    <p:sldId id="676" r:id="rId14"/>
    <p:sldId id="677" r:id="rId15"/>
    <p:sldId id="679" r:id="rId16"/>
    <p:sldId id="680" r:id="rId17"/>
    <p:sldId id="662" r:id="rId18"/>
    <p:sldId id="655" r:id="rId19"/>
    <p:sldId id="665" r:id="rId20"/>
    <p:sldId id="667" r:id="rId21"/>
    <p:sldId id="666" r:id="rId22"/>
    <p:sldId id="664" r:id="rId23"/>
    <p:sldId id="659" r:id="rId24"/>
    <p:sldId id="669" r:id="rId25"/>
    <p:sldId id="668" r:id="rId26"/>
    <p:sldId id="670" r:id="rId27"/>
    <p:sldId id="656" r:id="rId28"/>
    <p:sldId id="671" r:id="rId29"/>
    <p:sldId id="672" r:id="rId30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4"/>
    <a:srgbClr val="DBDBDB"/>
    <a:srgbClr val="D5D5D5"/>
    <a:srgbClr val="D1D1D1"/>
    <a:srgbClr val="C0C0C0"/>
    <a:srgbClr val="DDDDDD"/>
    <a:srgbClr val="FF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77" autoAdjust="0"/>
  </p:normalViewPr>
  <p:slideViewPr>
    <p:cSldViewPr>
      <p:cViewPr>
        <p:scale>
          <a:sx n="70" d="100"/>
          <a:sy n="70" d="100"/>
        </p:scale>
        <p:origin x="-816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3A6424-E21B-4FA3-AE0B-6E6AE7D74000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5DEB93-4560-4C2A-B04C-F07ECC808DE5}">
      <dgm:prSet phldrT="[Text]"/>
      <dgm:spPr/>
      <dgm:t>
        <a:bodyPr/>
        <a:lstStyle/>
        <a:p>
          <a:r>
            <a:rPr lang="en-US" dirty="0" smtClean="0"/>
            <a:t>VCF</a:t>
          </a:r>
          <a:endParaRPr lang="en-US" dirty="0"/>
        </a:p>
      </dgm:t>
    </dgm:pt>
    <dgm:pt modelId="{F649E797-EB73-46B7-A0E3-87C6F6F80A3F}" type="parTrans" cxnId="{AF464521-5BBC-431E-B9C0-A00329287379}">
      <dgm:prSet/>
      <dgm:spPr/>
      <dgm:t>
        <a:bodyPr/>
        <a:lstStyle/>
        <a:p>
          <a:endParaRPr lang="en-US"/>
        </a:p>
      </dgm:t>
    </dgm:pt>
    <dgm:pt modelId="{BA99BBB3-5D44-4556-A927-7274989E5EBB}" type="sibTrans" cxnId="{AF464521-5BBC-431E-B9C0-A00329287379}">
      <dgm:prSet/>
      <dgm:spPr/>
      <dgm:t>
        <a:bodyPr/>
        <a:lstStyle/>
        <a:p>
          <a:endParaRPr lang="en-US"/>
        </a:p>
      </dgm:t>
    </dgm:pt>
    <dgm:pt modelId="{7510FD0D-2650-4A64-A9EB-EAF9FC89021C}">
      <dgm:prSet phldrT="[Text]"/>
      <dgm:spPr/>
      <dgm:t>
        <a:bodyPr/>
        <a:lstStyle/>
        <a:p>
          <a:r>
            <a:rPr lang="en-US" dirty="0" smtClean="0"/>
            <a:t>ANNOVAR</a:t>
          </a:r>
          <a:endParaRPr lang="en-US" dirty="0"/>
        </a:p>
      </dgm:t>
    </dgm:pt>
    <dgm:pt modelId="{0584AF79-E18E-474F-BF5E-869D8742357B}" type="parTrans" cxnId="{942F0743-4484-4599-B08E-239B386B4150}">
      <dgm:prSet/>
      <dgm:spPr/>
      <dgm:t>
        <a:bodyPr/>
        <a:lstStyle/>
        <a:p>
          <a:endParaRPr lang="en-US"/>
        </a:p>
      </dgm:t>
    </dgm:pt>
    <dgm:pt modelId="{EFED93B2-A453-4920-B75E-C2E681D05F37}" type="sibTrans" cxnId="{942F0743-4484-4599-B08E-239B386B4150}">
      <dgm:prSet/>
      <dgm:spPr/>
      <dgm:t>
        <a:bodyPr/>
        <a:lstStyle/>
        <a:p>
          <a:endParaRPr lang="en-US"/>
        </a:p>
      </dgm:t>
    </dgm:pt>
    <dgm:pt modelId="{DDC9CD7B-3EDB-45D9-9452-D92F27C888AB}">
      <dgm:prSet phldrT="[Text]"/>
      <dgm:spPr/>
      <dgm:t>
        <a:bodyPr/>
        <a:lstStyle/>
        <a:p>
          <a:r>
            <a:rPr lang="en-US" dirty="0" smtClean="0"/>
            <a:t>GVF</a:t>
          </a:r>
          <a:endParaRPr lang="en-US" dirty="0"/>
        </a:p>
      </dgm:t>
    </dgm:pt>
    <dgm:pt modelId="{0C5BBA6C-45F3-4B54-BC6C-8E8F0A9EF3B3}" type="parTrans" cxnId="{CDA7830D-9BE1-4F14-80DC-9D159C62390A}">
      <dgm:prSet/>
      <dgm:spPr/>
      <dgm:t>
        <a:bodyPr/>
        <a:lstStyle/>
        <a:p>
          <a:endParaRPr lang="en-US"/>
        </a:p>
      </dgm:t>
    </dgm:pt>
    <dgm:pt modelId="{5DA33615-7858-4AF6-8187-54ED9239E9EE}" type="sibTrans" cxnId="{CDA7830D-9BE1-4F14-80DC-9D159C62390A}">
      <dgm:prSet/>
      <dgm:spPr/>
      <dgm:t>
        <a:bodyPr/>
        <a:lstStyle/>
        <a:p>
          <a:endParaRPr lang="en-US"/>
        </a:p>
      </dgm:t>
    </dgm:pt>
    <dgm:pt modelId="{03531D1C-D96B-469F-8DD6-7909E347293E}">
      <dgm:prSet phldrT="[Text]"/>
      <dgm:spPr/>
      <dgm:t>
        <a:bodyPr/>
        <a:lstStyle/>
        <a:p>
          <a:r>
            <a:rPr lang="en-US" dirty="0" smtClean="0"/>
            <a:t>i2b2</a:t>
          </a:r>
          <a:endParaRPr lang="en-US" dirty="0"/>
        </a:p>
      </dgm:t>
    </dgm:pt>
    <dgm:pt modelId="{F60625A7-7E9A-492A-A548-AB1F9C37B6D5}" type="parTrans" cxnId="{B39C8881-3841-4787-B5B9-2D48B3ACCB34}">
      <dgm:prSet/>
      <dgm:spPr/>
      <dgm:t>
        <a:bodyPr/>
        <a:lstStyle/>
        <a:p>
          <a:endParaRPr lang="en-US"/>
        </a:p>
      </dgm:t>
    </dgm:pt>
    <dgm:pt modelId="{9FA6B66D-3584-4D8F-A7AA-E0A999BAC23F}" type="sibTrans" cxnId="{B39C8881-3841-4787-B5B9-2D48B3ACCB34}">
      <dgm:prSet/>
      <dgm:spPr/>
      <dgm:t>
        <a:bodyPr/>
        <a:lstStyle/>
        <a:p>
          <a:endParaRPr lang="en-US"/>
        </a:p>
      </dgm:t>
    </dgm:pt>
    <dgm:pt modelId="{4E0EE782-0FF9-4B8A-9917-5414290672D4}" type="pres">
      <dgm:prSet presAssocID="{593A6424-E21B-4FA3-AE0B-6E6AE7D7400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20BC7EF-B44A-4417-8311-B2F5123DF255}" type="pres">
      <dgm:prSet presAssocID="{3E5DEB93-4560-4C2A-B04C-F07ECC808DE5}" presName="Accent1" presStyleCnt="0"/>
      <dgm:spPr/>
    </dgm:pt>
    <dgm:pt modelId="{C6EE5AB4-B22D-43AF-9F44-B1113B32FA9C}" type="pres">
      <dgm:prSet presAssocID="{3E5DEB93-4560-4C2A-B04C-F07ECC808DE5}" presName="Accent" presStyleLbl="node1" presStyleIdx="0" presStyleCnt="4"/>
      <dgm:spPr/>
    </dgm:pt>
    <dgm:pt modelId="{468CB87E-4FCA-454B-A5B2-A0067C527977}" type="pres">
      <dgm:prSet presAssocID="{3E5DEB93-4560-4C2A-B04C-F07ECC808DE5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0D5915-08D8-4F33-BDFE-F4C8BA570C90}" type="pres">
      <dgm:prSet presAssocID="{7510FD0D-2650-4A64-A9EB-EAF9FC89021C}" presName="Accent2" presStyleCnt="0"/>
      <dgm:spPr/>
    </dgm:pt>
    <dgm:pt modelId="{69B95A6B-A5A1-41C6-B67D-FEA43BD21C08}" type="pres">
      <dgm:prSet presAssocID="{7510FD0D-2650-4A64-A9EB-EAF9FC89021C}" presName="Accent" presStyleLbl="node1" presStyleIdx="1" presStyleCnt="4"/>
      <dgm:spPr/>
      <dgm:t>
        <a:bodyPr/>
        <a:lstStyle/>
        <a:p>
          <a:endParaRPr lang="en-US"/>
        </a:p>
      </dgm:t>
    </dgm:pt>
    <dgm:pt modelId="{DF80B5ED-C8E1-46A2-8043-6274AAFA4328}" type="pres">
      <dgm:prSet presAssocID="{7510FD0D-2650-4A64-A9EB-EAF9FC89021C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62F5ED-5737-4E6A-B599-AECA3FB1537A}" type="pres">
      <dgm:prSet presAssocID="{DDC9CD7B-3EDB-45D9-9452-D92F27C888AB}" presName="Accent3" presStyleCnt="0"/>
      <dgm:spPr/>
    </dgm:pt>
    <dgm:pt modelId="{9EDF588D-7446-4081-8D7B-8BB9C62BC727}" type="pres">
      <dgm:prSet presAssocID="{DDC9CD7B-3EDB-45D9-9452-D92F27C888AB}" presName="Accent" presStyleLbl="node1" presStyleIdx="2" presStyleCnt="4"/>
      <dgm:spPr/>
      <dgm:t>
        <a:bodyPr/>
        <a:lstStyle/>
        <a:p>
          <a:endParaRPr lang="en-US"/>
        </a:p>
      </dgm:t>
    </dgm:pt>
    <dgm:pt modelId="{BDC0FD1F-58E1-426B-8819-63625D96E7D4}" type="pres">
      <dgm:prSet presAssocID="{DDC9CD7B-3EDB-45D9-9452-D92F27C888AB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BA130B-5D7F-4308-ABF8-8005F6BED3C4}" type="pres">
      <dgm:prSet presAssocID="{03531D1C-D96B-469F-8DD6-7909E347293E}" presName="Accent4" presStyleCnt="0"/>
      <dgm:spPr/>
    </dgm:pt>
    <dgm:pt modelId="{259BDB53-9A73-4193-902D-DE448A7426BC}" type="pres">
      <dgm:prSet presAssocID="{03531D1C-D96B-469F-8DD6-7909E347293E}" presName="Accent" presStyleLbl="node1" presStyleIdx="3" presStyleCnt="4" custScaleX="115761" custScaleY="100278" custLinFactNeighborX="91523" custLinFactNeighborY="55855"/>
      <dgm:spPr>
        <a:prstGeom prst="flowChartMagneticDisk">
          <a:avLst/>
        </a:prstGeom>
      </dgm:spPr>
    </dgm:pt>
    <dgm:pt modelId="{D730A5AE-E1AA-459C-B982-C44B540D5D98}" type="pres">
      <dgm:prSet presAssocID="{03531D1C-D96B-469F-8DD6-7909E347293E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016B4A-6E39-486A-BBFC-C4C9A4CBE0A8}" type="presOf" srcId="{7510FD0D-2650-4A64-A9EB-EAF9FC89021C}" destId="{DF80B5ED-C8E1-46A2-8043-6274AAFA4328}" srcOrd="0" destOrd="0" presId="urn:microsoft.com/office/officeart/2009/layout/CircleArrowProcess"/>
    <dgm:cxn modelId="{942F0743-4484-4599-B08E-239B386B4150}" srcId="{593A6424-E21B-4FA3-AE0B-6E6AE7D74000}" destId="{7510FD0D-2650-4A64-A9EB-EAF9FC89021C}" srcOrd="1" destOrd="0" parTransId="{0584AF79-E18E-474F-BF5E-869D8742357B}" sibTransId="{EFED93B2-A453-4920-B75E-C2E681D05F37}"/>
    <dgm:cxn modelId="{D1CD2C54-36E5-406D-8F30-09D73706BFDF}" type="presOf" srcId="{03531D1C-D96B-469F-8DD6-7909E347293E}" destId="{D730A5AE-E1AA-459C-B982-C44B540D5D98}" srcOrd="0" destOrd="0" presId="urn:microsoft.com/office/officeart/2009/layout/CircleArrowProcess"/>
    <dgm:cxn modelId="{2D86644D-D517-4AAF-A9CA-14A92320B33F}" type="presOf" srcId="{DDC9CD7B-3EDB-45D9-9452-D92F27C888AB}" destId="{BDC0FD1F-58E1-426B-8819-63625D96E7D4}" srcOrd="0" destOrd="0" presId="urn:microsoft.com/office/officeart/2009/layout/CircleArrowProcess"/>
    <dgm:cxn modelId="{75B9AAAA-04B6-420F-88E0-9FDA9D573677}" type="presOf" srcId="{3E5DEB93-4560-4C2A-B04C-F07ECC808DE5}" destId="{468CB87E-4FCA-454B-A5B2-A0067C527977}" srcOrd="0" destOrd="0" presId="urn:microsoft.com/office/officeart/2009/layout/CircleArrowProcess"/>
    <dgm:cxn modelId="{AF464521-5BBC-431E-B9C0-A00329287379}" srcId="{593A6424-E21B-4FA3-AE0B-6E6AE7D74000}" destId="{3E5DEB93-4560-4C2A-B04C-F07ECC808DE5}" srcOrd="0" destOrd="0" parTransId="{F649E797-EB73-46B7-A0E3-87C6F6F80A3F}" sibTransId="{BA99BBB3-5D44-4556-A927-7274989E5EBB}"/>
    <dgm:cxn modelId="{8DBD3196-03D5-45CF-9D20-A9E33B5D5331}" type="presOf" srcId="{593A6424-E21B-4FA3-AE0B-6E6AE7D74000}" destId="{4E0EE782-0FF9-4B8A-9917-5414290672D4}" srcOrd="0" destOrd="0" presId="urn:microsoft.com/office/officeart/2009/layout/CircleArrowProcess"/>
    <dgm:cxn modelId="{CDA7830D-9BE1-4F14-80DC-9D159C62390A}" srcId="{593A6424-E21B-4FA3-AE0B-6E6AE7D74000}" destId="{DDC9CD7B-3EDB-45D9-9452-D92F27C888AB}" srcOrd="2" destOrd="0" parTransId="{0C5BBA6C-45F3-4B54-BC6C-8E8F0A9EF3B3}" sibTransId="{5DA33615-7858-4AF6-8187-54ED9239E9EE}"/>
    <dgm:cxn modelId="{B39C8881-3841-4787-B5B9-2D48B3ACCB34}" srcId="{593A6424-E21B-4FA3-AE0B-6E6AE7D74000}" destId="{03531D1C-D96B-469F-8DD6-7909E347293E}" srcOrd="3" destOrd="0" parTransId="{F60625A7-7E9A-492A-A548-AB1F9C37B6D5}" sibTransId="{9FA6B66D-3584-4D8F-A7AA-E0A999BAC23F}"/>
    <dgm:cxn modelId="{09BBA709-E4CC-42CE-805D-5425A95BE05E}" type="presParOf" srcId="{4E0EE782-0FF9-4B8A-9917-5414290672D4}" destId="{A20BC7EF-B44A-4417-8311-B2F5123DF255}" srcOrd="0" destOrd="0" presId="urn:microsoft.com/office/officeart/2009/layout/CircleArrowProcess"/>
    <dgm:cxn modelId="{23D1E745-9055-474B-8C97-52C811836C30}" type="presParOf" srcId="{A20BC7EF-B44A-4417-8311-B2F5123DF255}" destId="{C6EE5AB4-B22D-43AF-9F44-B1113B32FA9C}" srcOrd="0" destOrd="0" presId="urn:microsoft.com/office/officeart/2009/layout/CircleArrowProcess"/>
    <dgm:cxn modelId="{E242B40F-D835-4402-B205-D2582CCFFAA5}" type="presParOf" srcId="{4E0EE782-0FF9-4B8A-9917-5414290672D4}" destId="{468CB87E-4FCA-454B-A5B2-A0067C527977}" srcOrd="1" destOrd="0" presId="urn:microsoft.com/office/officeart/2009/layout/CircleArrowProcess"/>
    <dgm:cxn modelId="{2FEC7D1F-A312-468E-8CE4-ABBE1408024D}" type="presParOf" srcId="{4E0EE782-0FF9-4B8A-9917-5414290672D4}" destId="{CF0D5915-08D8-4F33-BDFE-F4C8BA570C90}" srcOrd="2" destOrd="0" presId="urn:microsoft.com/office/officeart/2009/layout/CircleArrowProcess"/>
    <dgm:cxn modelId="{10E3252A-D7EB-4D25-9A89-BD20801C370A}" type="presParOf" srcId="{CF0D5915-08D8-4F33-BDFE-F4C8BA570C90}" destId="{69B95A6B-A5A1-41C6-B67D-FEA43BD21C08}" srcOrd="0" destOrd="0" presId="urn:microsoft.com/office/officeart/2009/layout/CircleArrowProcess"/>
    <dgm:cxn modelId="{E116DF48-B3B7-4AEC-BA16-B62727B69C7C}" type="presParOf" srcId="{4E0EE782-0FF9-4B8A-9917-5414290672D4}" destId="{DF80B5ED-C8E1-46A2-8043-6274AAFA4328}" srcOrd="3" destOrd="0" presId="urn:microsoft.com/office/officeart/2009/layout/CircleArrowProcess"/>
    <dgm:cxn modelId="{2A67D13F-A9B9-4278-8C92-5F382BB2E600}" type="presParOf" srcId="{4E0EE782-0FF9-4B8A-9917-5414290672D4}" destId="{5062F5ED-5737-4E6A-B599-AECA3FB1537A}" srcOrd="4" destOrd="0" presId="urn:microsoft.com/office/officeart/2009/layout/CircleArrowProcess"/>
    <dgm:cxn modelId="{A0979D14-CDFE-4FC0-8DF3-C7DC01A6D033}" type="presParOf" srcId="{5062F5ED-5737-4E6A-B599-AECA3FB1537A}" destId="{9EDF588D-7446-4081-8D7B-8BB9C62BC727}" srcOrd="0" destOrd="0" presId="urn:microsoft.com/office/officeart/2009/layout/CircleArrowProcess"/>
    <dgm:cxn modelId="{74AAB8C0-604C-4F06-AFA0-DA6C0FB84043}" type="presParOf" srcId="{4E0EE782-0FF9-4B8A-9917-5414290672D4}" destId="{BDC0FD1F-58E1-426B-8819-63625D96E7D4}" srcOrd="5" destOrd="0" presId="urn:microsoft.com/office/officeart/2009/layout/CircleArrowProcess"/>
    <dgm:cxn modelId="{74CFA131-50DC-494E-B040-871CBA479633}" type="presParOf" srcId="{4E0EE782-0FF9-4B8A-9917-5414290672D4}" destId="{85BA130B-5D7F-4308-ABF8-8005F6BED3C4}" srcOrd="6" destOrd="0" presId="urn:microsoft.com/office/officeart/2009/layout/CircleArrowProcess"/>
    <dgm:cxn modelId="{BE0721E4-CD3E-4139-8446-CAAE11D6BA29}" type="presParOf" srcId="{85BA130B-5D7F-4308-ABF8-8005F6BED3C4}" destId="{259BDB53-9A73-4193-902D-DE448A7426BC}" srcOrd="0" destOrd="0" presId="urn:microsoft.com/office/officeart/2009/layout/CircleArrowProcess"/>
    <dgm:cxn modelId="{36ABA4C2-CAEC-4488-92A9-5C5D5A20C715}" type="presParOf" srcId="{4E0EE782-0FF9-4B8A-9917-5414290672D4}" destId="{D730A5AE-E1AA-459C-B982-C44B540D5D98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E77860-4A6B-4BBA-804C-B1FFBBB3192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3A6AE2-066F-4C35-8FB4-18E928FC5E3E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299DA38B-56E8-4CC6-8C29-EB6358ACCA0A}" type="parTrans" cxnId="{B279126C-5C17-4B1B-A53B-FA501177949A}">
      <dgm:prSet/>
      <dgm:spPr/>
      <dgm:t>
        <a:bodyPr/>
        <a:lstStyle/>
        <a:p>
          <a:endParaRPr lang="en-US"/>
        </a:p>
      </dgm:t>
    </dgm:pt>
    <dgm:pt modelId="{5234C8F3-6383-4221-99FA-D7D35589E328}" type="sibTrans" cxnId="{B279126C-5C17-4B1B-A53B-FA501177949A}">
      <dgm:prSet/>
      <dgm:spPr/>
      <dgm:t>
        <a:bodyPr/>
        <a:lstStyle/>
        <a:p>
          <a:endParaRPr lang="en-US"/>
        </a:p>
      </dgm:t>
    </dgm:pt>
    <dgm:pt modelId="{9AE9B1A2-E0C0-4A1D-A179-A42489DB7067}">
      <dgm:prSet phldrT="[Text]" custT="1"/>
      <dgm:spPr/>
      <dgm:t>
        <a:bodyPr/>
        <a:lstStyle/>
        <a:p>
          <a:r>
            <a:rPr lang="en-US" sz="2000" dirty="0" smtClean="0"/>
            <a:t>Variant Call Format</a:t>
          </a:r>
          <a:endParaRPr lang="en-US" sz="2000" dirty="0"/>
        </a:p>
      </dgm:t>
    </dgm:pt>
    <dgm:pt modelId="{8E67FD88-BB2D-45D4-B15F-BF3695C740FE}" type="parTrans" cxnId="{A8B68511-B4BE-4208-B511-2CB97B7E5794}">
      <dgm:prSet/>
      <dgm:spPr/>
      <dgm:t>
        <a:bodyPr/>
        <a:lstStyle/>
        <a:p>
          <a:endParaRPr lang="en-US"/>
        </a:p>
      </dgm:t>
    </dgm:pt>
    <dgm:pt modelId="{DC5F7263-99F6-4706-A1A2-91566DFBA31A}" type="sibTrans" cxnId="{A8B68511-B4BE-4208-B511-2CB97B7E5794}">
      <dgm:prSet/>
      <dgm:spPr/>
      <dgm:t>
        <a:bodyPr/>
        <a:lstStyle/>
        <a:p>
          <a:endParaRPr lang="en-US"/>
        </a:p>
      </dgm:t>
    </dgm:pt>
    <dgm:pt modelId="{8A61ECAB-5FEA-4DAC-B03F-2C6D7E8368FC}">
      <dgm:prSet phldrT="[Text]" custT="1"/>
      <dgm:spPr/>
      <dgm:t>
        <a:bodyPr/>
        <a:lstStyle/>
        <a:p>
          <a:r>
            <a:rPr lang="en-US" sz="2000" dirty="0" smtClean="0"/>
            <a:t>Gene Annotated VCF</a:t>
          </a:r>
          <a:endParaRPr lang="en-US" sz="2000" dirty="0"/>
        </a:p>
      </dgm:t>
    </dgm:pt>
    <dgm:pt modelId="{37B7EEE9-7661-4C2E-AE7F-6F9F0700E351}" type="parTrans" cxnId="{886DBF90-C279-4B93-8CD1-25F8BC95F99A}">
      <dgm:prSet/>
      <dgm:spPr/>
      <dgm:t>
        <a:bodyPr/>
        <a:lstStyle/>
        <a:p>
          <a:endParaRPr lang="en-US"/>
        </a:p>
      </dgm:t>
    </dgm:pt>
    <dgm:pt modelId="{697C5F08-7D07-4DE0-8728-F705AB5C3CB8}" type="sibTrans" cxnId="{886DBF90-C279-4B93-8CD1-25F8BC95F99A}">
      <dgm:prSet/>
      <dgm:spPr/>
      <dgm:t>
        <a:bodyPr/>
        <a:lstStyle/>
        <a:p>
          <a:endParaRPr lang="en-US"/>
        </a:p>
      </dgm:t>
    </dgm:pt>
    <dgm:pt modelId="{689C51AF-67DE-43E4-92A0-53406611AE1B}">
      <dgm:prSet phldrT="[Text]" custT="1"/>
      <dgm:spPr/>
      <dgm:t>
        <a:bodyPr/>
        <a:lstStyle/>
        <a:p>
          <a:r>
            <a:rPr lang="en-US" sz="2000" dirty="0" smtClean="0"/>
            <a:t>Genome Variation Format</a:t>
          </a:r>
          <a:endParaRPr lang="en-US" sz="2000" dirty="0"/>
        </a:p>
      </dgm:t>
    </dgm:pt>
    <dgm:pt modelId="{30A5561D-730F-4002-A609-B4F2B25F4983}" type="parTrans" cxnId="{49365B79-01D3-4889-990F-E0C05648C66A}">
      <dgm:prSet/>
      <dgm:spPr/>
      <dgm:t>
        <a:bodyPr/>
        <a:lstStyle/>
        <a:p>
          <a:endParaRPr lang="en-US"/>
        </a:p>
      </dgm:t>
    </dgm:pt>
    <dgm:pt modelId="{21540ED5-9411-4F09-95AE-EE971FC74B13}" type="sibTrans" cxnId="{49365B79-01D3-4889-990F-E0C05648C66A}">
      <dgm:prSet/>
      <dgm:spPr/>
      <dgm:t>
        <a:bodyPr/>
        <a:lstStyle/>
        <a:p>
          <a:endParaRPr lang="en-US"/>
        </a:p>
      </dgm:t>
    </dgm:pt>
    <dgm:pt modelId="{4E758B8A-0077-4717-9268-FA21F5ED572B}" type="pres">
      <dgm:prSet presAssocID="{CEE77860-4A6B-4BBA-804C-B1FFBBB3192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8422410-D438-42B4-AF55-8A6FF2AD3A42}" type="pres">
      <dgm:prSet presAssocID="{4D3A6AE2-066F-4C35-8FB4-18E928FC5E3E}" presName="thickLine" presStyleLbl="alignNode1" presStyleIdx="0" presStyleCnt="1"/>
      <dgm:spPr/>
    </dgm:pt>
    <dgm:pt modelId="{6A67425B-E851-448A-AD25-DBC83B3A0596}" type="pres">
      <dgm:prSet presAssocID="{4D3A6AE2-066F-4C35-8FB4-18E928FC5E3E}" presName="horz1" presStyleCnt="0"/>
      <dgm:spPr/>
    </dgm:pt>
    <dgm:pt modelId="{59FF97E6-B4F3-4A45-8394-961140E3FF03}" type="pres">
      <dgm:prSet presAssocID="{4D3A6AE2-066F-4C35-8FB4-18E928FC5E3E}" presName="tx1" presStyleLbl="revTx" presStyleIdx="0" presStyleCnt="4"/>
      <dgm:spPr/>
      <dgm:t>
        <a:bodyPr/>
        <a:lstStyle/>
        <a:p>
          <a:endParaRPr lang="en-US"/>
        </a:p>
      </dgm:t>
    </dgm:pt>
    <dgm:pt modelId="{8661DDDE-D2DC-45C2-848A-85789EFA8DD6}" type="pres">
      <dgm:prSet presAssocID="{4D3A6AE2-066F-4C35-8FB4-18E928FC5E3E}" presName="vert1" presStyleCnt="0"/>
      <dgm:spPr/>
    </dgm:pt>
    <dgm:pt modelId="{A533AEC5-F33C-4905-816B-D9FFD3333268}" type="pres">
      <dgm:prSet presAssocID="{9AE9B1A2-E0C0-4A1D-A179-A42489DB7067}" presName="vertSpace2a" presStyleCnt="0"/>
      <dgm:spPr/>
    </dgm:pt>
    <dgm:pt modelId="{657A265C-EC80-4289-B981-70A85CADBFA4}" type="pres">
      <dgm:prSet presAssocID="{9AE9B1A2-E0C0-4A1D-A179-A42489DB7067}" presName="horz2" presStyleCnt="0"/>
      <dgm:spPr/>
    </dgm:pt>
    <dgm:pt modelId="{12980FB9-1649-4FA7-BE86-548C29BE51AD}" type="pres">
      <dgm:prSet presAssocID="{9AE9B1A2-E0C0-4A1D-A179-A42489DB7067}" presName="horzSpace2" presStyleCnt="0"/>
      <dgm:spPr/>
    </dgm:pt>
    <dgm:pt modelId="{BBB5EA13-A245-43E1-B410-76EA53026850}" type="pres">
      <dgm:prSet presAssocID="{9AE9B1A2-E0C0-4A1D-A179-A42489DB7067}" presName="tx2" presStyleLbl="revTx" presStyleIdx="1" presStyleCnt="4" custLinFactNeighborY="33000"/>
      <dgm:spPr/>
      <dgm:t>
        <a:bodyPr/>
        <a:lstStyle/>
        <a:p>
          <a:endParaRPr lang="en-US"/>
        </a:p>
      </dgm:t>
    </dgm:pt>
    <dgm:pt modelId="{4670D659-A420-4EED-827C-081F032AA32E}" type="pres">
      <dgm:prSet presAssocID="{9AE9B1A2-E0C0-4A1D-A179-A42489DB7067}" presName="vert2" presStyleCnt="0"/>
      <dgm:spPr/>
    </dgm:pt>
    <dgm:pt modelId="{85501CCD-7861-42B3-83A7-C32DE0F53B6E}" type="pres">
      <dgm:prSet presAssocID="{9AE9B1A2-E0C0-4A1D-A179-A42489DB7067}" presName="thinLine2b" presStyleLbl="callout" presStyleIdx="0" presStyleCnt="3" custLinFactY="-211666" custLinFactNeighborX="-3125" custLinFactNeighborY="-300000"/>
      <dgm:spPr/>
    </dgm:pt>
    <dgm:pt modelId="{0AA93C93-87FA-4A7C-BE91-29A0BAE37157}" type="pres">
      <dgm:prSet presAssocID="{9AE9B1A2-E0C0-4A1D-A179-A42489DB7067}" presName="vertSpace2b" presStyleCnt="0"/>
      <dgm:spPr/>
    </dgm:pt>
    <dgm:pt modelId="{4579EA41-4C2E-426E-9B5A-F4C35346D26E}" type="pres">
      <dgm:prSet presAssocID="{8A61ECAB-5FEA-4DAC-B03F-2C6D7E8368FC}" presName="horz2" presStyleCnt="0"/>
      <dgm:spPr/>
    </dgm:pt>
    <dgm:pt modelId="{C1AA1CD8-4370-485E-9AB2-EA81D23618BA}" type="pres">
      <dgm:prSet presAssocID="{8A61ECAB-5FEA-4DAC-B03F-2C6D7E8368FC}" presName="horzSpace2" presStyleCnt="0"/>
      <dgm:spPr/>
    </dgm:pt>
    <dgm:pt modelId="{DA4568E5-80F6-4036-8BCA-658AFC40CE00}" type="pres">
      <dgm:prSet presAssocID="{8A61ECAB-5FEA-4DAC-B03F-2C6D7E8368FC}" presName="tx2" presStyleLbl="revTx" presStyleIdx="2" presStyleCnt="4" custLinFactNeighborY="-6000"/>
      <dgm:spPr/>
      <dgm:t>
        <a:bodyPr/>
        <a:lstStyle/>
        <a:p>
          <a:endParaRPr lang="en-US"/>
        </a:p>
      </dgm:t>
    </dgm:pt>
    <dgm:pt modelId="{C94D9C45-E5DF-43D1-87A8-056B1A742886}" type="pres">
      <dgm:prSet presAssocID="{8A61ECAB-5FEA-4DAC-B03F-2C6D7E8368FC}" presName="vert2" presStyleCnt="0"/>
      <dgm:spPr/>
    </dgm:pt>
    <dgm:pt modelId="{1960AD8E-5AB8-454C-8A46-F77F85ADB4CA}" type="pres">
      <dgm:prSet presAssocID="{8A61ECAB-5FEA-4DAC-B03F-2C6D7E8368FC}" presName="thinLine2b" presStyleLbl="callout" presStyleIdx="1" presStyleCnt="3" custLinFactY="-670276" custLinFactNeighborY="-700000"/>
      <dgm:spPr/>
      <dgm:t>
        <a:bodyPr/>
        <a:lstStyle/>
        <a:p>
          <a:endParaRPr lang="en-US"/>
        </a:p>
      </dgm:t>
    </dgm:pt>
    <dgm:pt modelId="{CE6E3FED-F422-45FE-9469-535742FD658B}" type="pres">
      <dgm:prSet presAssocID="{8A61ECAB-5FEA-4DAC-B03F-2C6D7E8368FC}" presName="vertSpace2b" presStyleCnt="0"/>
      <dgm:spPr/>
    </dgm:pt>
    <dgm:pt modelId="{FE158646-5F43-45E1-A73C-A8EDDC237699}" type="pres">
      <dgm:prSet presAssocID="{689C51AF-67DE-43E4-92A0-53406611AE1B}" presName="horz2" presStyleCnt="0"/>
      <dgm:spPr/>
    </dgm:pt>
    <dgm:pt modelId="{D2657589-1314-402C-A840-279652BF2584}" type="pres">
      <dgm:prSet presAssocID="{689C51AF-67DE-43E4-92A0-53406611AE1B}" presName="horzSpace2" presStyleCnt="0"/>
      <dgm:spPr/>
    </dgm:pt>
    <dgm:pt modelId="{22667EF2-EFCB-4DE0-B256-FC3AA6DCA15D}" type="pres">
      <dgm:prSet presAssocID="{689C51AF-67DE-43E4-92A0-53406611AE1B}" presName="tx2" presStyleLbl="revTx" presStyleIdx="3" presStyleCnt="4" custLinFactNeighborY="-39000"/>
      <dgm:spPr/>
      <dgm:t>
        <a:bodyPr/>
        <a:lstStyle/>
        <a:p>
          <a:endParaRPr lang="en-US"/>
        </a:p>
      </dgm:t>
    </dgm:pt>
    <dgm:pt modelId="{16A72A0B-F7B0-4A21-AB2B-1D9617528AE6}" type="pres">
      <dgm:prSet presAssocID="{689C51AF-67DE-43E4-92A0-53406611AE1B}" presName="vert2" presStyleCnt="0"/>
      <dgm:spPr/>
    </dgm:pt>
    <dgm:pt modelId="{FD5D3519-8D86-4009-B9F3-A0D418AB66A0}" type="pres">
      <dgm:prSet presAssocID="{689C51AF-67DE-43E4-92A0-53406611AE1B}" presName="thinLine2b" presStyleLbl="callout" presStyleIdx="2" presStyleCnt="3" custLinFactY="-1100000" custLinFactNeighborY="-1175931"/>
      <dgm:spPr/>
    </dgm:pt>
    <dgm:pt modelId="{416184EE-8F77-4421-97C7-6E8D2CA97B8E}" type="pres">
      <dgm:prSet presAssocID="{689C51AF-67DE-43E4-92A0-53406611AE1B}" presName="vertSpace2b" presStyleCnt="0"/>
      <dgm:spPr/>
    </dgm:pt>
  </dgm:ptLst>
  <dgm:cxnLst>
    <dgm:cxn modelId="{49365B79-01D3-4889-990F-E0C05648C66A}" srcId="{4D3A6AE2-066F-4C35-8FB4-18E928FC5E3E}" destId="{689C51AF-67DE-43E4-92A0-53406611AE1B}" srcOrd="2" destOrd="0" parTransId="{30A5561D-730F-4002-A609-B4F2B25F4983}" sibTransId="{21540ED5-9411-4F09-95AE-EE971FC74B13}"/>
    <dgm:cxn modelId="{6B7BA1DB-A150-4216-8552-1FFAF5E3B488}" type="presOf" srcId="{4D3A6AE2-066F-4C35-8FB4-18E928FC5E3E}" destId="{59FF97E6-B4F3-4A45-8394-961140E3FF03}" srcOrd="0" destOrd="0" presId="urn:microsoft.com/office/officeart/2008/layout/LinedList"/>
    <dgm:cxn modelId="{886DBF90-C279-4B93-8CD1-25F8BC95F99A}" srcId="{4D3A6AE2-066F-4C35-8FB4-18E928FC5E3E}" destId="{8A61ECAB-5FEA-4DAC-B03F-2C6D7E8368FC}" srcOrd="1" destOrd="0" parTransId="{37B7EEE9-7661-4C2E-AE7F-6F9F0700E351}" sibTransId="{697C5F08-7D07-4DE0-8728-F705AB5C3CB8}"/>
    <dgm:cxn modelId="{84D89CDC-2550-4024-B17C-7C472914ABDC}" type="presOf" srcId="{689C51AF-67DE-43E4-92A0-53406611AE1B}" destId="{22667EF2-EFCB-4DE0-B256-FC3AA6DCA15D}" srcOrd="0" destOrd="0" presId="urn:microsoft.com/office/officeart/2008/layout/LinedList"/>
    <dgm:cxn modelId="{0DEE6B51-8B90-4BBD-AAF0-334E20A51EB1}" type="presOf" srcId="{CEE77860-4A6B-4BBA-804C-B1FFBBB3192B}" destId="{4E758B8A-0077-4717-9268-FA21F5ED572B}" srcOrd="0" destOrd="0" presId="urn:microsoft.com/office/officeart/2008/layout/LinedList"/>
    <dgm:cxn modelId="{E4205D95-CA07-445A-97C4-6FE6D1DFE4A4}" type="presOf" srcId="{8A61ECAB-5FEA-4DAC-B03F-2C6D7E8368FC}" destId="{DA4568E5-80F6-4036-8BCA-658AFC40CE00}" srcOrd="0" destOrd="0" presId="urn:microsoft.com/office/officeart/2008/layout/LinedList"/>
    <dgm:cxn modelId="{979851EE-5B84-4FC2-BAE3-23D461E31B23}" type="presOf" srcId="{9AE9B1A2-E0C0-4A1D-A179-A42489DB7067}" destId="{BBB5EA13-A245-43E1-B410-76EA53026850}" srcOrd="0" destOrd="0" presId="urn:microsoft.com/office/officeart/2008/layout/LinedList"/>
    <dgm:cxn modelId="{B279126C-5C17-4B1B-A53B-FA501177949A}" srcId="{CEE77860-4A6B-4BBA-804C-B1FFBBB3192B}" destId="{4D3A6AE2-066F-4C35-8FB4-18E928FC5E3E}" srcOrd="0" destOrd="0" parTransId="{299DA38B-56E8-4CC6-8C29-EB6358ACCA0A}" sibTransId="{5234C8F3-6383-4221-99FA-D7D35589E328}"/>
    <dgm:cxn modelId="{A8B68511-B4BE-4208-B511-2CB97B7E5794}" srcId="{4D3A6AE2-066F-4C35-8FB4-18E928FC5E3E}" destId="{9AE9B1A2-E0C0-4A1D-A179-A42489DB7067}" srcOrd="0" destOrd="0" parTransId="{8E67FD88-BB2D-45D4-B15F-BF3695C740FE}" sibTransId="{DC5F7263-99F6-4706-A1A2-91566DFBA31A}"/>
    <dgm:cxn modelId="{81AB8500-BDC7-4CED-8A51-DA7CB21E6F12}" type="presParOf" srcId="{4E758B8A-0077-4717-9268-FA21F5ED572B}" destId="{18422410-D438-42B4-AF55-8A6FF2AD3A42}" srcOrd="0" destOrd="0" presId="urn:microsoft.com/office/officeart/2008/layout/LinedList"/>
    <dgm:cxn modelId="{E2CCAAE1-7655-45CE-9B19-4E6EBE84C497}" type="presParOf" srcId="{4E758B8A-0077-4717-9268-FA21F5ED572B}" destId="{6A67425B-E851-448A-AD25-DBC83B3A0596}" srcOrd="1" destOrd="0" presId="urn:microsoft.com/office/officeart/2008/layout/LinedList"/>
    <dgm:cxn modelId="{BE1CCB5D-E095-46DF-B3E8-0D634DF9D74E}" type="presParOf" srcId="{6A67425B-E851-448A-AD25-DBC83B3A0596}" destId="{59FF97E6-B4F3-4A45-8394-961140E3FF03}" srcOrd="0" destOrd="0" presId="urn:microsoft.com/office/officeart/2008/layout/LinedList"/>
    <dgm:cxn modelId="{8734D742-ABDC-407B-884C-2A5F357750EF}" type="presParOf" srcId="{6A67425B-E851-448A-AD25-DBC83B3A0596}" destId="{8661DDDE-D2DC-45C2-848A-85789EFA8DD6}" srcOrd="1" destOrd="0" presId="urn:microsoft.com/office/officeart/2008/layout/LinedList"/>
    <dgm:cxn modelId="{D7835D6E-460E-46F3-A10A-52ABE3317208}" type="presParOf" srcId="{8661DDDE-D2DC-45C2-848A-85789EFA8DD6}" destId="{A533AEC5-F33C-4905-816B-D9FFD3333268}" srcOrd="0" destOrd="0" presId="urn:microsoft.com/office/officeart/2008/layout/LinedList"/>
    <dgm:cxn modelId="{148E1D8B-4572-4BE6-9CEA-B23AE519977C}" type="presParOf" srcId="{8661DDDE-D2DC-45C2-848A-85789EFA8DD6}" destId="{657A265C-EC80-4289-B981-70A85CADBFA4}" srcOrd="1" destOrd="0" presId="urn:microsoft.com/office/officeart/2008/layout/LinedList"/>
    <dgm:cxn modelId="{D9FD7743-49BE-428B-8BFB-6BF3E1026685}" type="presParOf" srcId="{657A265C-EC80-4289-B981-70A85CADBFA4}" destId="{12980FB9-1649-4FA7-BE86-548C29BE51AD}" srcOrd="0" destOrd="0" presId="urn:microsoft.com/office/officeart/2008/layout/LinedList"/>
    <dgm:cxn modelId="{10A06BD7-2701-4F8E-A767-E2A096BB5995}" type="presParOf" srcId="{657A265C-EC80-4289-B981-70A85CADBFA4}" destId="{BBB5EA13-A245-43E1-B410-76EA53026850}" srcOrd="1" destOrd="0" presId="urn:microsoft.com/office/officeart/2008/layout/LinedList"/>
    <dgm:cxn modelId="{A7953A5C-E112-4873-A778-3FEE8F0FB13A}" type="presParOf" srcId="{657A265C-EC80-4289-B981-70A85CADBFA4}" destId="{4670D659-A420-4EED-827C-081F032AA32E}" srcOrd="2" destOrd="0" presId="urn:microsoft.com/office/officeart/2008/layout/LinedList"/>
    <dgm:cxn modelId="{D551D0F8-981F-4B67-ADF5-1FCE497E17E0}" type="presParOf" srcId="{8661DDDE-D2DC-45C2-848A-85789EFA8DD6}" destId="{85501CCD-7861-42B3-83A7-C32DE0F53B6E}" srcOrd="2" destOrd="0" presId="urn:microsoft.com/office/officeart/2008/layout/LinedList"/>
    <dgm:cxn modelId="{CC2592AD-F0F9-46E3-991E-C13058503235}" type="presParOf" srcId="{8661DDDE-D2DC-45C2-848A-85789EFA8DD6}" destId="{0AA93C93-87FA-4A7C-BE91-29A0BAE37157}" srcOrd="3" destOrd="0" presId="urn:microsoft.com/office/officeart/2008/layout/LinedList"/>
    <dgm:cxn modelId="{6F59C838-12F1-4FBC-AD9A-2F655C2694DC}" type="presParOf" srcId="{8661DDDE-D2DC-45C2-848A-85789EFA8DD6}" destId="{4579EA41-4C2E-426E-9B5A-F4C35346D26E}" srcOrd="4" destOrd="0" presId="urn:microsoft.com/office/officeart/2008/layout/LinedList"/>
    <dgm:cxn modelId="{BE0EB94A-D6D5-44EA-9C6A-F01BA389E5DE}" type="presParOf" srcId="{4579EA41-4C2E-426E-9B5A-F4C35346D26E}" destId="{C1AA1CD8-4370-485E-9AB2-EA81D23618BA}" srcOrd="0" destOrd="0" presId="urn:microsoft.com/office/officeart/2008/layout/LinedList"/>
    <dgm:cxn modelId="{BB746D73-397C-4F34-BB55-DFD3481F9219}" type="presParOf" srcId="{4579EA41-4C2E-426E-9B5A-F4C35346D26E}" destId="{DA4568E5-80F6-4036-8BCA-658AFC40CE00}" srcOrd="1" destOrd="0" presId="urn:microsoft.com/office/officeart/2008/layout/LinedList"/>
    <dgm:cxn modelId="{B23A9561-C4C9-4654-ABAF-A3AA2A163C92}" type="presParOf" srcId="{4579EA41-4C2E-426E-9B5A-F4C35346D26E}" destId="{C94D9C45-E5DF-43D1-87A8-056B1A742886}" srcOrd="2" destOrd="0" presId="urn:microsoft.com/office/officeart/2008/layout/LinedList"/>
    <dgm:cxn modelId="{109F8FA3-99B8-4234-85B6-AEB1B0F99D74}" type="presParOf" srcId="{8661DDDE-D2DC-45C2-848A-85789EFA8DD6}" destId="{1960AD8E-5AB8-454C-8A46-F77F85ADB4CA}" srcOrd="5" destOrd="0" presId="urn:microsoft.com/office/officeart/2008/layout/LinedList"/>
    <dgm:cxn modelId="{53FB2B04-A01D-4E82-944D-BE2D1D32AED6}" type="presParOf" srcId="{8661DDDE-D2DC-45C2-848A-85789EFA8DD6}" destId="{CE6E3FED-F422-45FE-9469-535742FD658B}" srcOrd="6" destOrd="0" presId="urn:microsoft.com/office/officeart/2008/layout/LinedList"/>
    <dgm:cxn modelId="{6E3E2B2F-375C-45B1-A631-B01492474111}" type="presParOf" srcId="{8661DDDE-D2DC-45C2-848A-85789EFA8DD6}" destId="{FE158646-5F43-45E1-A73C-A8EDDC237699}" srcOrd="7" destOrd="0" presId="urn:microsoft.com/office/officeart/2008/layout/LinedList"/>
    <dgm:cxn modelId="{0F8BADC8-60BB-4530-AFCA-2AA28F6DFF25}" type="presParOf" srcId="{FE158646-5F43-45E1-A73C-A8EDDC237699}" destId="{D2657589-1314-402C-A840-279652BF2584}" srcOrd="0" destOrd="0" presId="urn:microsoft.com/office/officeart/2008/layout/LinedList"/>
    <dgm:cxn modelId="{77D5BC75-25FF-4805-B5E1-DF8CAD1F9F57}" type="presParOf" srcId="{FE158646-5F43-45E1-A73C-A8EDDC237699}" destId="{22667EF2-EFCB-4DE0-B256-FC3AA6DCA15D}" srcOrd="1" destOrd="0" presId="urn:microsoft.com/office/officeart/2008/layout/LinedList"/>
    <dgm:cxn modelId="{634D35E5-2352-44CB-90F8-28FE062348EA}" type="presParOf" srcId="{FE158646-5F43-45E1-A73C-A8EDDC237699}" destId="{16A72A0B-F7B0-4A21-AB2B-1D9617528AE6}" srcOrd="2" destOrd="0" presId="urn:microsoft.com/office/officeart/2008/layout/LinedList"/>
    <dgm:cxn modelId="{B6CE7DE8-C78D-45C9-95D6-D9708200930E}" type="presParOf" srcId="{8661DDDE-D2DC-45C2-848A-85789EFA8DD6}" destId="{FD5D3519-8D86-4009-B9F3-A0D418AB66A0}" srcOrd="8" destOrd="0" presId="urn:microsoft.com/office/officeart/2008/layout/LinedList"/>
    <dgm:cxn modelId="{34C4959B-A9E8-45F9-A078-D0438922B309}" type="presParOf" srcId="{8661DDDE-D2DC-45C2-848A-85789EFA8DD6}" destId="{416184EE-8F77-4421-97C7-6E8D2CA97B8E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D55EB4-1CEC-4213-81F3-91B808EF629E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7B74F7-F0FF-40E4-A198-137740A25D80}">
      <dgm:prSet phldrT="[Text]"/>
      <dgm:spPr/>
      <dgm:t>
        <a:bodyPr/>
        <a:lstStyle/>
        <a:p>
          <a:endParaRPr lang="en-US" dirty="0"/>
        </a:p>
      </dgm:t>
    </dgm:pt>
    <dgm:pt modelId="{10337C6D-5688-4B22-824F-F5012BE751BA}" type="parTrans" cxnId="{00DC5AAE-2657-4F9C-B2B1-C3866BF09A04}">
      <dgm:prSet/>
      <dgm:spPr/>
      <dgm:t>
        <a:bodyPr/>
        <a:lstStyle/>
        <a:p>
          <a:endParaRPr lang="en-US"/>
        </a:p>
      </dgm:t>
    </dgm:pt>
    <dgm:pt modelId="{046D4EDB-0BE7-4267-A696-C59A7AB5753B}" type="sibTrans" cxnId="{00DC5AAE-2657-4F9C-B2B1-C3866BF09A04}">
      <dgm:prSet/>
      <dgm:spPr/>
      <dgm:t>
        <a:bodyPr/>
        <a:lstStyle/>
        <a:p>
          <a:endParaRPr lang="en-US"/>
        </a:p>
      </dgm:t>
    </dgm:pt>
    <dgm:pt modelId="{D36D5296-0857-4EFD-A79F-BB6AEEA5D716}">
      <dgm:prSet phldrT="[Text]" custT="1"/>
      <dgm:spPr/>
      <dgm:t>
        <a:bodyPr/>
        <a:lstStyle/>
        <a:p>
          <a:r>
            <a:rPr lang="en-US" sz="2000" dirty="0" smtClean="0"/>
            <a:t>An SNV/SNP located on a 3’UTR</a:t>
          </a:r>
          <a:endParaRPr lang="en-US" sz="2000" dirty="0"/>
        </a:p>
      </dgm:t>
    </dgm:pt>
    <dgm:pt modelId="{3B91A0C3-B596-41AF-B5A7-5470E0CBAF2F}" type="parTrans" cxnId="{F56124AE-0689-4377-98EB-D8DF7257E687}">
      <dgm:prSet/>
      <dgm:spPr/>
      <dgm:t>
        <a:bodyPr/>
        <a:lstStyle/>
        <a:p>
          <a:endParaRPr lang="en-US"/>
        </a:p>
      </dgm:t>
    </dgm:pt>
    <dgm:pt modelId="{4DA0E569-F0FF-4A42-AA6C-5850FE156993}" type="sibTrans" cxnId="{F56124AE-0689-4377-98EB-D8DF7257E687}">
      <dgm:prSet/>
      <dgm:spPr/>
      <dgm:t>
        <a:bodyPr/>
        <a:lstStyle/>
        <a:p>
          <a:endParaRPr lang="en-US"/>
        </a:p>
      </dgm:t>
    </dgm:pt>
    <dgm:pt modelId="{B870C182-D45B-4674-93B2-14F858A8C4FF}">
      <dgm:prSet phldrT="[Text]" custT="1"/>
      <dgm:spPr/>
      <dgm:t>
        <a:bodyPr/>
        <a:lstStyle/>
        <a:p>
          <a:r>
            <a:rPr lang="en-US" sz="2000" dirty="0" smtClean="0"/>
            <a:t>An SNV/SNP associated with a certain gene</a:t>
          </a:r>
          <a:endParaRPr lang="en-US" sz="2000" dirty="0"/>
        </a:p>
      </dgm:t>
    </dgm:pt>
    <dgm:pt modelId="{C736E4D6-1425-4CF3-B8DF-D21A7446C4E2}" type="parTrans" cxnId="{57D9A751-2F47-4870-84FB-951F5AA52002}">
      <dgm:prSet/>
      <dgm:spPr/>
      <dgm:t>
        <a:bodyPr/>
        <a:lstStyle/>
        <a:p>
          <a:endParaRPr lang="en-US"/>
        </a:p>
      </dgm:t>
    </dgm:pt>
    <dgm:pt modelId="{2ADD25D8-7799-4D72-9306-D2954C744655}" type="sibTrans" cxnId="{57D9A751-2F47-4870-84FB-951F5AA52002}">
      <dgm:prSet/>
      <dgm:spPr/>
      <dgm:t>
        <a:bodyPr/>
        <a:lstStyle/>
        <a:p>
          <a:endParaRPr lang="en-US"/>
        </a:p>
      </dgm:t>
    </dgm:pt>
    <dgm:pt modelId="{F8D92C1D-0A48-438F-A76B-8F1571B4BC46}">
      <dgm:prSet phldrT="[Text]" custT="1"/>
      <dgm:spPr/>
      <dgm:t>
        <a:bodyPr/>
        <a:lstStyle/>
        <a:p>
          <a:r>
            <a:rPr lang="en-US" sz="2000" dirty="0" smtClean="0"/>
            <a:t>An SNV/SNP of specified </a:t>
          </a:r>
          <a:r>
            <a:rPr lang="en-US" sz="2000" dirty="0" err="1" smtClean="0"/>
            <a:t>zygosity</a:t>
          </a:r>
          <a:endParaRPr lang="en-US" sz="2000" dirty="0"/>
        </a:p>
      </dgm:t>
    </dgm:pt>
    <dgm:pt modelId="{A80A4295-FE61-4968-98D3-A7A0FFAE52FD}" type="sibTrans" cxnId="{05520C34-F424-46DF-90A7-205948702C59}">
      <dgm:prSet/>
      <dgm:spPr/>
      <dgm:t>
        <a:bodyPr/>
        <a:lstStyle/>
        <a:p>
          <a:endParaRPr lang="en-US"/>
        </a:p>
      </dgm:t>
    </dgm:pt>
    <dgm:pt modelId="{40ECC513-A4A1-4317-B1EC-1D8EBC3F4A3D}" type="parTrans" cxnId="{05520C34-F424-46DF-90A7-205948702C59}">
      <dgm:prSet/>
      <dgm:spPr/>
      <dgm:t>
        <a:bodyPr/>
        <a:lstStyle/>
        <a:p>
          <a:endParaRPr lang="en-US"/>
        </a:p>
      </dgm:t>
    </dgm:pt>
    <dgm:pt modelId="{0B81D6C7-C0BF-46B2-AC58-9AF96B83962D}" type="pres">
      <dgm:prSet presAssocID="{23D55EB4-1CEC-4213-81F3-91B808EF629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5C18C44-51C4-4F43-81E8-D3C85D22D408}" type="pres">
      <dgm:prSet presAssocID="{F77B74F7-F0FF-40E4-A198-137740A25D80}" presName="thickLine" presStyleLbl="alignNode1" presStyleIdx="0" presStyleCnt="1"/>
      <dgm:spPr/>
    </dgm:pt>
    <dgm:pt modelId="{EB381330-A105-4E64-8249-F921A8710B11}" type="pres">
      <dgm:prSet presAssocID="{F77B74F7-F0FF-40E4-A198-137740A25D80}" presName="horz1" presStyleCnt="0"/>
      <dgm:spPr/>
    </dgm:pt>
    <dgm:pt modelId="{F0381F54-237F-40D9-8B69-E2E95E2F6102}" type="pres">
      <dgm:prSet presAssocID="{F77B74F7-F0FF-40E4-A198-137740A25D80}" presName="tx1" presStyleLbl="revTx" presStyleIdx="0" presStyleCnt="4"/>
      <dgm:spPr/>
      <dgm:t>
        <a:bodyPr/>
        <a:lstStyle/>
        <a:p>
          <a:endParaRPr lang="en-US"/>
        </a:p>
      </dgm:t>
    </dgm:pt>
    <dgm:pt modelId="{710E8BE0-F470-4B93-9783-4F96232D35A9}" type="pres">
      <dgm:prSet presAssocID="{F77B74F7-F0FF-40E4-A198-137740A25D80}" presName="vert1" presStyleCnt="0"/>
      <dgm:spPr/>
    </dgm:pt>
    <dgm:pt modelId="{2893EC4B-9982-4ED8-B613-DE4080867ED0}" type="pres">
      <dgm:prSet presAssocID="{D36D5296-0857-4EFD-A79F-BB6AEEA5D716}" presName="vertSpace2a" presStyleCnt="0"/>
      <dgm:spPr/>
    </dgm:pt>
    <dgm:pt modelId="{A3B56ACA-C3A6-47EF-9E89-6B25C8487899}" type="pres">
      <dgm:prSet presAssocID="{D36D5296-0857-4EFD-A79F-BB6AEEA5D716}" presName="horz2" presStyleCnt="0"/>
      <dgm:spPr/>
    </dgm:pt>
    <dgm:pt modelId="{E75BEEBB-35CD-45E6-AAA1-46D19CD1E9BF}" type="pres">
      <dgm:prSet presAssocID="{D36D5296-0857-4EFD-A79F-BB6AEEA5D716}" presName="horzSpace2" presStyleCnt="0"/>
      <dgm:spPr/>
    </dgm:pt>
    <dgm:pt modelId="{8FEE982C-0975-432B-8C19-DA5DBC889B2B}" type="pres">
      <dgm:prSet presAssocID="{D36D5296-0857-4EFD-A79F-BB6AEEA5D716}" presName="tx2" presStyleLbl="revTx" presStyleIdx="1" presStyleCnt="4" custScaleY="36383" custLinFactNeighborY="52466"/>
      <dgm:spPr/>
      <dgm:t>
        <a:bodyPr/>
        <a:lstStyle/>
        <a:p>
          <a:endParaRPr lang="en-US"/>
        </a:p>
      </dgm:t>
    </dgm:pt>
    <dgm:pt modelId="{309C6DCE-89A5-48FE-8121-C18FF84829C2}" type="pres">
      <dgm:prSet presAssocID="{D36D5296-0857-4EFD-A79F-BB6AEEA5D716}" presName="vert2" presStyleCnt="0"/>
      <dgm:spPr/>
    </dgm:pt>
    <dgm:pt modelId="{81DAB44C-AD16-4492-BFBF-75D4E7FBB1BB}" type="pres">
      <dgm:prSet presAssocID="{D36D5296-0857-4EFD-A79F-BB6AEEA5D716}" presName="thinLine2b" presStyleLbl="callout" presStyleIdx="0" presStyleCnt="3" custLinFactY="600000" custLinFactNeighborY="697289"/>
      <dgm:spPr/>
      <dgm:t>
        <a:bodyPr/>
        <a:lstStyle/>
        <a:p>
          <a:endParaRPr lang="en-US"/>
        </a:p>
      </dgm:t>
    </dgm:pt>
    <dgm:pt modelId="{21C7B398-3C67-4F19-96FA-0D31E229302F}" type="pres">
      <dgm:prSet presAssocID="{D36D5296-0857-4EFD-A79F-BB6AEEA5D716}" presName="vertSpace2b" presStyleCnt="0"/>
      <dgm:spPr/>
    </dgm:pt>
    <dgm:pt modelId="{C07A1836-C839-4C34-BAE7-09D2512FA938}" type="pres">
      <dgm:prSet presAssocID="{B870C182-D45B-4674-93B2-14F858A8C4FF}" presName="horz2" presStyleCnt="0"/>
      <dgm:spPr/>
    </dgm:pt>
    <dgm:pt modelId="{01A3C99A-C7E7-49C2-A5E0-63B54D9DDEC8}" type="pres">
      <dgm:prSet presAssocID="{B870C182-D45B-4674-93B2-14F858A8C4FF}" presName="horzSpace2" presStyleCnt="0"/>
      <dgm:spPr/>
    </dgm:pt>
    <dgm:pt modelId="{368EC5B4-0C73-4B78-BCE0-87300E08D7FE}" type="pres">
      <dgm:prSet presAssocID="{B870C182-D45B-4674-93B2-14F858A8C4FF}" presName="tx2" presStyleLbl="revTx" presStyleIdx="2" presStyleCnt="4" custLinFactNeighborY="54349"/>
      <dgm:spPr/>
      <dgm:t>
        <a:bodyPr/>
        <a:lstStyle/>
        <a:p>
          <a:endParaRPr lang="en-US"/>
        </a:p>
      </dgm:t>
    </dgm:pt>
    <dgm:pt modelId="{57458CEA-000A-4F4D-BD10-D58030FDFCE6}" type="pres">
      <dgm:prSet presAssocID="{B870C182-D45B-4674-93B2-14F858A8C4FF}" presName="vert2" presStyleCnt="0"/>
      <dgm:spPr/>
    </dgm:pt>
    <dgm:pt modelId="{CE20FD17-243B-4651-B04B-BA5EF321AD3A}" type="pres">
      <dgm:prSet presAssocID="{B870C182-D45B-4674-93B2-14F858A8C4FF}" presName="thinLine2b" presStyleLbl="callout" presStyleIdx="1" presStyleCnt="3" custLinFactNeighborY="-80851"/>
      <dgm:spPr/>
    </dgm:pt>
    <dgm:pt modelId="{18834FE1-F6B5-4BC2-9E3E-B707F128DB34}" type="pres">
      <dgm:prSet presAssocID="{B870C182-D45B-4674-93B2-14F858A8C4FF}" presName="vertSpace2b" presStyleCnt="0"/>
      <dgm:spPr/>
    </dgm:pt>
    <dgm:pt modelId="{FA3112A9-00FE-423E-8F0B-3AB8D0EF4010}" type="pres">
      <dgm:prSet presAssocID="{F8D92C1D-0A48-438F-A76B-8F1571B4BC46}" presName="horz2" presStyleCnt="0"/>
      <dgm:spPr/>
    </dgm:pt>
    <dgm:pt modelId="{0F8D421F-4488-4F91-A61E-EE504BC10CA9}" type="pres">
      <dgm:prSet presAssocID="{F8D92C1D-0A48-438F-A76B-8F1571B4BC46}" presName="horzSpace2" presStyleCnt="0"/>
      <dgm:spPr/>
    </dgm:pt>
    <dgm:pt modelId="{C0A8B722-B853-4103-9514-67A1F22D373E}" type="pres">
      <dgm:prSet presAssocID="{F8D92C1D-0A48-438F-A76B-8F1571B4BC46}" presName="tx2" presStyleLbl="revTx" presStyleIdx="3" presStyleCnt="4" custScaleY="52000" custLinFactNeighborY="1170"/>
      <dgm:spPr/>
      <dgm:t>
        <a:bodyPr/>
        <a:lstStyle/>
        <a:p>
          <a:endParaRPr lang="en-US"/>
        </a:p>
      </dgm:t>
    </dgm:pt>
    <dgm:pt modelId="{4BAA54D6-B65B-4B13-9343-E67863BA9BA0}" type="pres">
      <dgm:prSet presAssocID="{F8D92C1D-0A48-438F-A76B-8F1571B4BC46}" presName="vert2" presStyleCnt="0"/>
      <dgm:spPr/>
    </dgm:pt>
    <dgm:pt modelId="{22B3596E-671B-40ED-AED6-94ECA33456F7}" type="pres">
      <dgm:prSet presAssocID="{F8D92C1D-0A48-438F-A76B-8F1571B4BC46}" presName="thinLine2b" presStyleLbl="callout" presStyleIdx="2" presStyleCnt="3" custLinFactY="2600000" custLinFactNeighborX="4688" custLinFactNeighborY="2671676"/>
      <dgm:spPr/>
    </dgm:pt>
    <dgm:pt modelId="{EE4AF38E-2D14-4EBA-A3FB-C0023C4094F2}" type="pres">
      <dgm:prSet presAssocID="{F8D92C1D-0A48-438F-A76B-8F1571B4BC46}" presName="vertSpace2b" presStyleCnt="0"/>
      <dgm:spPr/>
    </dgm:pt>
  </dgm:ptLst>
  <dgm:cxnLst>
    <dgm:cxn modelId="{33DBD0D1-DF37-4B8E-A084-9F7277688F80}" type="presOf" srcId="{B870C182-D45B-4674-93B2-14F858A8C4FF}" destId="{368EC5B4-0C73-4B78-BCE0-87300E08D7FE}" srcOrd="0" destOrd="0" presId="urn:microsoft.com/office/officeart/2008/layout/LinedList"/>
    <dgm:cxn modelId="{57D9A751-2F47-4870-84FB-951F5AA52002}" srcId="{F77B74F7-F0FF-40E4-A198-137740A25D80}" destId="{B870C182-D45B-4674-93B2-14F858A8C4FF}" srcOrd="1" destOrd="0" parTransId="{C736E4D6-1425-4CF3-B8DF-D21A7446C4E2}" sibTransId="{2ADD25D8-7799-4D72-9306-D2954C744655}"/>
    <dgm:cxn modelId="{00DC5AAE-2657-4F9C-B2B1-C3866BF09A04}" srcId="{23D55EB4-1CEC-4213-81F3-91B808EF629E}" destId="{F77B74F7-F0FF-40E4-A198-137740A25D80}" srcOrd="0" destOrd="0" parTransId="{10337C6D-5688-4B22-824F-F5012BE751BA}" sibTransId="{046D4EDB-0BE7-4267-A696-C59A7AB5753B}"/>
    <dgm:cxn modelId="{05520C34-F424-46DF-90A7-205948702C59}" srcId="{F77B74F7-F0FF-40E4-A198-137740A25D80}" destId="{F8D92C1D-0A48-438F-A76B-8F1571B4BC46}" srcOrd="2" destOrd="0" parTransId="{40ECC513-A4A1-4317-B1EC-1D8EBC3F4A3D}" sibTransId="{A80A4295-FE61-4968-98D3-A7A0FFAE52FD}"/>
    <dgm:cxn modelId="{A3DF56DC-8736-446B-9CA1-825529FDE5A8}" type="presOf" srcId="{D36D5296-0857-4EFD-A79F-BB6AEEA5D716}" destId="{8FEE982C-0975-432B-8C19-DA5DBC889B2B}" srcOrd="0" destOrd="0" presId="urn:microsoft.com/office/officeart/2008/layout/LinedList"/>
    <dgm:cxn modelId="{675EDBB3-F5DA-4919-9B0A-107E79DC7E3F}" type="presOf" srcId="{F8D92C1D-0A48-438F-A76B-8F1571B4BC46}" destId="{C0A8B722-B853-4103-9514-67A1F22D373E}" srcOrd="0" destOrd="0" presId="urn:microsoft.com/office/officeart/2008/layout/LinedList"/>
    <dgm:cxn modelId="{9C26502B-2412-4A8C-83AC-85447678E7E3}" type="presOf" srcId="{F77B74F7-F0FF-40E4-A198-137740A25D80}" destId="{F0381F54-237F-40D9-8B69-E2E95E2F6102}" srcOrd="0" destOrd="0" presId="urn:microsoft.com/office/officeart/2008/layout/LinedList"/>
    <dgm:cxn modelId="{F56124AE-0689-4377-98EB-D8DF7257E687}" srcId="{F77B74F7-F0FF-40E4-A198-137740A25D80}" destId="{D36D5296-0857-4EFD-A79F-BB6AEEA5D716}" srcOrd="0" destOrd="0" parTransId="{3B91A0C3-B596-41AF-B5A7-5470E0CBAF2F}" sibTransId="{4DA0E569-F0FF-4A42-AA6C-5850FE156993}"/>
    <dgm:cxn modelId="{1F10EFBA-1129-44C1-AC12-F31A5CED0847}" type="presOf" srcId="{23D55EB4-1CEC-4213-81F3-91B808EF629E}" destId="{0B81D6C7-C0BF-46B2-AC58-9AF96B83962D}" srcOrd="0" destOrd="0" presId="urn:microsoft.com/office/officeart/2008/layout/LinedList"/>
    <dgm:cxn modelId="{8CD051F7-14F9-4E90-A614-2BE2E75FDBA2}" type="presParOf" srcId="{0B81D6C7-C0BF-46B2-AC58-9AF96B83962D}" destId="{85C18C44-51C4-4F43-81E8-D3C85D22D408}" srcOrd="0" destOrd="0" presId="urn:microsoft.com/office/officeart/2008/layout/LinedList"/>
    <dgm:cxn modelId="{5993B2E6-18E6-403E-868A-B52231E73ADD}" type="presParOf" srcId="{0B81D6C7-C0BF-46B2-AC58-9AF96B83962D}" destId="{EB381330-A105-4E64-8249-F921A8710B11}" srcOrd="1" destOrd="0" presId="urn:microsoft.com/office/officeart/2008/layout/LinedList"/>
    <dgm:cxn modelId="{D39FBEB1-4AFB-4F2C-AC22-921B37E2F694}" type="presParOf" srcId="{EB381330-A105-4E64-8249-F921A8710B11}" destId="{F0381F54-237F-40D9-8B69-E2E95E2F6102}" srcOrd="0" destOrd="0" presId="urn:microsoft.com/office/officeart/2008/layout/LinedList"/>
    <dgm:cxn modelId="{F366269A-7120-47C2-BE53-1907E8ADBB65}" type="presParOf" srcId="{EB381330-A105-4E64-8249-F921A8710B11}" destId="{710E8BE0-F470-4B93-9783-4F96232D35A9}" srcOrd="1" destOrd="0" presId="urn:microsoft.com/office/officeart/2008/layout/LinedList"/>
    <dgm:cxn modelId="{9A17D28E-04F2-43C7-9314-CB4711498A0C}" type="presParOf" srcId="{710E8BE0-F470-4B93-9783-4F96232D35A9}" destId="{2893EC4B-9982-4ED8-B613-DE4080867ED0}" srcOrd="0" destOrd="0" presId="urn:microsoft.com/office/officeart/2008/layout/LinedList"/>
    <dgm:cxn modelId="{9C8A3D13-DFAE-406B-9A09-82A262B63A2C}" type="presParOf" srcId="{710E8BE0-F470-4B93-9783-4F96232D35A9}" destId="{A3B56ACA-C3A6-47EF-9E89-6B25C8487899}" srcOrd="1" destOrd="0" presId="urn:microsoft.com/office/officeart/2008/layout/LinedList"/>
    <dgm:cxn modelId="{963A3E26-66F6-43A0-AC91-BFED54AECC1E}" type="presParOf" srcId="{A3B56ACA-C3A6-47EF-9E89-6B25C8487899}" destId="{E75BEEBB-35CD-45E6-AAA1-46D19CD1E9BF}" srcOrd="0" destOrd="0" presId="urn:microsoft.com/office/officeart/2008/layout/LinedList"/>
    <dgm:cxn modelId="{36BAB423-C0E7-4B4A-880B-D75468302EA7}" type="presParOf" srcId="{A3B56ACA-C3A6-47EF-9E89-6B25C8487899}" destId="{8FEE982C-0975-432B-8C19-DA5DBC889B2B}" srcOrd="1" destOrd="0" presId="urn:microsoft.com/office/officeart/2008/layout/LinedList"/>
    <dgm:cxn modelId="{FA4B3764-B4E3-4401-B563-6DCA0EE6B370}" type="presParOf" srcId="{A3B56ACA-C3A6-47EF-9E89-6B25C8487899}" destId="{309C6DCE-89A5-48FE-8121-C18FF84829C2}" srcOrd="2" destOrd="0" presId="urn:microsoft.com/office/officeart/2008/layout/LinedList"/>
    <dgm:cxn modelId="{5A120A3B-96B1-45C1-BF75-0188FB69A99D}" type="presParOf" srcId="{710E8BE0-F470-4B93-9783-4F96232D35A9}" destId="{81DAB44C-AD16-4492-BFBF-75D4E7FBB1BB}" srcOrd="2" destOrd="0" presId="urn:microsoft.com/office/officeart/2008/layout/LinedList"/>
    <dgm:cxn modelId="{52395573-779B-40DB-8671-301BAF03263B}" type="presParOf" srcId="{710E8BE0-F470-4B93-9783-4F96232D35A9}" destId="{21C7B398-3C67-4F19-96FA-0D31E229302F}" srcOrd="3" destOrd="0" presId="urn:microsoft.com/office/officeart/2008/layout/LinedList"/>
    <dgm:cxn modelId="{78AF618A-C725-4C0D-814F-4A5745D215C2}" type="presParOf" srcId="{710E8BE0-F470-4B93-9783-4F96232D35A9}" destId="{C07A1836-C839-4C34-BAE7-09D2512FA938}" srcOrd="4" destOrd="0" presId="urn:microsoft.com/office/officeart/2008/layout/LinedList"/>
    <dgm:cxn modelId="{FC2B51B0-537D-4A24-BC6B-D1612992DF32}" type="presParOf" srcId="{C07A1836-C839-4C34-BAE7-09D2512FA938}" destId="{01A3C99A-C7E7-49C2-A5E0-63B54D9DDEC8}" srcOrd="0" destOrd="0" presId="urn:microsoft.com/office/officeart/2008/layout/LinedList"/>
    <dgm:cxn modelId="{0ACA5D91-E8B8-411D-8E50-172446A8A824}" type="presParOf" srcId="{C07A1836-C839-4C34-BAE7-09D2512FA938}" destId="{368EC5B4-0C73-4B78-BCE0-87300E08D7FE}" srcOrd="1" destOrd="0" presId="urn:microsoft.com/office/officeart/2008/layout/LinedList"/>
    <dgm:cxn modelId="{D0242D1B-F64D-48FD-8CAA-69FA32AEB442}" type="presParOf" srcId="{C07A1836-C839-4C34-BAE7-09D2512FA938}" destId="{57458CEA-000A-4F4D-BD10-D58030FDFCE6}" srcOrd="2" destOrd="0" presId="urn:microsoft.com/office/officeart/2008/layout/LinedList"/>
    <dgm:cxn modelId="{97499197-6E44-415B-A0B0-4AF9619F2C4F}" type="presParOf" srcId="{710E8BE0-F470-4B93-9783-4F96232D35A9}" destId="{CE20FD17-243B-4651-B04B-BA5EF321AD3A}" srcOrd="5" destOrd="0" presId="urn:microsoft.com/office/officeart/2008/layout/LinedList"/>
    <dgm:cxn modelId="{F0434209-B370-41A4-B63C-C792FF3E672D}" type="presParOf" srcId="{710E8BE0-F470-4B93-9783-4F96232D35A9}" destId="{18834FE1-F6B5-4BC2-9E3E-B707F128DB34}" srcOrd="6" destOrd="0" presId="urn:microsoft.com/office/officeart/2008/layout/LinedList"/>
    <dgm:cxn modelId="{7394D5BF-4EB0-4027-B30F-4ACF423CC5F0}" type="presParOf" srcId="{710E8BE0-F470-4B93-9783-4F96232D35A9}" destId="{FA3112A9-00FE-423E-8F0B-3AB8D0EF4010}" srcOrd="7" destOrd="0" presId="urn:microsoft.com/office/officeart/2008/layout/LinedList"/>
    <dgm:cxn modelId="{8CDA286A-5FF8-498F-B2B6-9F5399659337}" type="presParOf" srcId="{FA3112A9-00FE-423E-8F0B-3AB8D0EF4010}" destId="{0F8D421F-4488-4F91-A61E-EE504BC10CA9}" srcOrd="0" destOrd="0" presId="urn:microsoft.com/office/officeart/2008/layout/LinedList"/>
    <dgm:cxn modelId="{1F073413-5EDC-414A-B09E-A447B7B598AF}" type="presParOf" srcId="{FA3112A9-00FE-423E-8F0B-3AB8D0EF4010}" destId="{C0A8B722-B853-4103-9514-67A1F22D373E}" srcOrd="1" destOrd="0" presId="urn:microsoft.com/office/officeart/2008/layout/LinedList"/>
    <dgm:cxn modelId="{97E9E5D9-2705-49D6-805B-8D00E4D80D11}" type="presParOf" srcId="{FA3112A9-00FE-423E-8F0B-3AB8D0EF4010}" destId="{4BAA54D6-B65B-4B13-9343-E67863BA9BA0}" srcOrd="2" destOrd="0" presId="urn:microsoft.com/office/officeart/2008/layout/LinedList"/>
    <dgm:cxn modelId="{2088409F-A195-497C-871C-E2300AE254BF}" type="presParOf" srcId="{710E8BE0-F470-4B93-9783-4F96232D35A9}" destId="{22B3596E-671B-40ED-AED6-94ECA33456F7}" srcOrd="8" destOrd="0" presId="urn:microsoft.com/office/officeart/2008/layout/LinedList"/>
    <dgm:cxn modelId="{68338921-A429-4B88-86F9-EAF91DA10EE1}" type="presParOf" srcId="{710E8BE0-F470-4B93-9783-4F96232D35A9}" destId="{EE4AF38E-2D14-4EBA-A3FB-C0023C4094F2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E5AB4-B22D-43AF-9F44-B1113B32FA9C}">
      <dsp:nvSpPr>
        <dsp:cNvPr id="0" name=""/>
        <dsp:cNvSpPr/>
      </dsp:nvSpPr>
      <dsp:spPr>
        <a:xfrm>
          <a:off x="1656465" y="-915"/>
          <a:ext cx="1532378" cy="153253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CB87E-4FCA-454B-A5B2-A0067C527977}">
      <dsp:nvSpPr>
        <dsp:cNvPr id="0" name=""/>
        <dsp:cNvSpPr/>
      </dsp:nvSpPr>
      <dsp:spPr>
        <a:xfrm>
          <a:off x="1994789" y="553820"/>
          <a:ext cx="855153" cy="427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VCF</a:t>
          </a:r>
          <a:endParaRPr lang="en-US" sz="1300" kern="1200" dirty="0"/>
        </a:p>
      </dsp:txBody>
      <dsp:txXfrm>
        <a:off x="1994789" y="553820"/>
        <a:ext cx="855153" cy="427532"/>
      </dsp:txXfrm>
    </dsp:sp>
    <dsp:sp modelId="{69B95A6B-A5A1-41C6-B67D-FEA43BD21C08}">
      <dsp:nvSpPr>
        <dsp:cNvPr id="0" name=""/>
        <dsp:cNvSpPr/>
      </dsp:nvSpPr>
      <dsp:spPr>
        <a:xfrm>
          <a:off x="1230756" y="879753"/>
          <a:ext cx="1532378" cy="153253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80B5ED-C8E1-46A2-8043-6274AAFA4328}">
      <dsp:nvSpPr>
        <dsp:cNvPr id="0" name=""/>
        <dsp:cNvSpPr/>
      </dsp:nvSpPr>
      <dsp:spPr>
        <a:xfrm>
          <a:off x="1567356" y="1436114"/>
          <a:ext cx="855153" cy="427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ANNOVAR</a:t>
          </a:r>
          <a:endParaRPr lang="en-US" sz="1300" kern="1200" dirty="0"/>
        </a:p>
      </dsp:txBody>
      <dsp:txXfrm>
        <a:off x="1567356" y="1436114"/>
        <a:ext cx="855153" cy="427532"/>
      </dsp:txXfrm>
    </dsp:sp>
    <dsp:sp modelId="{9EDF588D-7446-4081-8D7B-8BB9C62BC727}">
      <dsp:nvSpPr>
        <dsp:cNvPr id="0" name=""/>
        <dsp:cNvSpPr/>
      </dsp:nvSpPr>
      <dsp:spPr>
        <a:xfrm>
          <a:off x="1656465" y="1763673"/>
          <a:ext cx="1532378" cy="153253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C0FD1F-58E1-426B-8819-63625D96E7D4}">
      <dsp:nvSpPr>
        <dsp:cNvPr id="0" name=""/>
        <dsp:cNvSpPr/>
      </dsp:nvSpPr>
      <dsp:spPr>
        <a:xfrm>
          <a:off x="1994789" y="2318409"/>
          <a:ext cx="855153" cy="427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GVF</a:t>
          </a:r>
          <a:endParaRPr lang="en-US" sz="1300" kern="1200" dirty="0"/>
        </a:p>
      </dsp:txBody>
      <dsp:txXfrm>
        <a:off x="1994789" y="2318409"/>
        <a:ext cx="855153" cy="427532"/>
      </dsp:txXfrm>
    </dsp:sp>
    <dsp:sp modelId="{259BDB53-9A73-4193-902D-DE448A7426BC}">
      <dsp:nvSpPr>
        <dsp:cNvPr id="0" name=""/>
        <dsp:cNvSpPr/>
      </dsp:nvSpPr>
      <dsp:spPr>
        <a:xfrm>
          <a:off x="2441144" y="3403597"/>
          <a:ext cx="1524000" cy="1320804"/>
        </a:xfrm>
        <a:prstGeom prst="flowChartMagneticDisk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30A5AE-E1AA-459C-B982-C44B540D5D98}">
      <dsp:nvSpPr>
        <dsp:cNvPr id="0" name=""/>
        <dsp:cNvSpPr/>
      </dsp:nvSpPr>
      <dsp:spPr>
        <a:xfrm>
          <a:off x="1567356" y="3200703"/>
          <a:ext cx="855153" cy="427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i2b2</a:t>
          </a:r>
          <a:endParaRPr lang="en-US" sz="1300" kern="1200" dirty="0"/>
        </a:p>
      </dsp:txBody>
      <dsp:txXfrm>
        <a:off x="1567356" y="3200703"/>
        <a:ext cx="855153" cy="4275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422410-D438-42B4-AF55-8A6FF2AD3A42}">
      <dsp:nvSpPr>
        <dsp:cNvPr id="0" name=""/>
        <dsp:cNvSpPr/>
      </dsp:nvSpPr>
      <dsp:spPr>
        <a:xfrm>
          <a:off x="0" y="0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F97E6-B4F3-4A45-8394-961140E3FF03}">
      <dsp:nvSpPr>
        <dsp:cNvPr id="0" name=""/>
        <dsp:cNvSpPr/>
      </dsp:nvSpPr>
      <dsp:spPr>
        <a:xfrm>
          <a:off x="0" y="0"/>
          <a:ext cx="1219200" cy="40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0" y="0"/>
        <a:ext cx="1219200" cy="4064000"/>
      </dsp:txXfrm>
    </dsp:sp>
    <dsp:sp modelId="{BBB5EA13-A245-43E1-B410-76EA53026850}">
      <dsp:nvSpPr>
        <dsp:cNvPr id="0" name=""/>
        <dsp:cNvSpPr/>
      </dsp:nvSpPr>
      <dsp:spPr>
        <a:xfrm>
          <a:off x="1310640" y="482600"/>
          <a:ext cx="4785360" cy="1269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Variant Call Format</a:t>
          </a:r>
          <a:endParaRPr lang="en-US" sz="2000" kern="1200" dirty="0"/>
        </a:p>
      </dsp:txBody>
      <dsp:txXfrm>
        <a:off x="1310640" y="482600"/>
        <a:ext cx="4785360" cy="1269999"/>
      </dsp:txXfrm>
    </dsp:sp>
    <dsp:sp modelId="{85501CCD-7861-42B3-83A7-C32DE0F53B6E}">
      <dsp:nvSpPr>
        <dsp:cNvPr id="0" name=""/>
        <dsp:cNvSpPr/>
      </dsp:nvSpPr>
      <dsp:spPr>
        <a:xfrm>
          <a:off x="1066799" y="1066800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568E5-80F6-4036-8BCA-658AFC40CE00}">
      <dsp:nvSpPr>
        <dsp:cNvPr id="0" name=""/>
        <dsp:cNvSpPr/>
      </dsp:nvSpPr>
      <dsp:spPr>
        <a:xfrm>
          <a:off x="1310640" y="1320799"/>
          <a:ext cx="4785360" cy="1269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Gene Annotated VCF</a:t>
          </a:r>
          <a:endParaRPr lang="en-US" sz="2000" kern="1200" dirty="0"/>
        </a:p>
      </dsp:txBody>
      <dsp:txXfrm>
        <a:off x="1310640" y="1320799"/>
        <a:ext cx="4785360" cy="1269999"/>
      </dsp:txXfrm>
    </dsp:sp>
    <dsp:sp modelId="{1960AD8E-5AB8-454C-8A46-F77F85ADB4CA}">
      <dsp:nvSpPr>
        <dsp:cNvPr id="0" name=""/>
        <dsp:cNvSpPr/>
      </dsp:nvSpPr>
      <dsp:spPr>
        <a:xfrm>
          <a:off x="1219199" y="1981200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667EF2-EFCB-4DE0-B256-FC3AA6DCA15D}">
      <dsp:nvSpPr>
        <dsp:cNvPr id="0" name=""/>
        <dsp:cNvSpPr/>
      </dsp:nvSpPr>
      <dsp:spPr>
        <a:xfrm>
          <a:off x="1310640" y="2235199"/>
          <a:ext cx="4785360" cy="1269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Genome Variation Format</a:t>
          </a:r>
          <a:endParaRPr lang="en-US" sz="2000" kern="1200" dirty="0"/>
        </a:p>
      </dsp:txBody>
      <dsp:txXfrm>
        <a:off x="1310640" y="2235199"/>
        <a:ext cx="4785360" cy="1269999"/>
      </dsp:txXfrm>
    </dsp:sp>
    <dsp:sp modelId="{FD5D3519-8D86-4009-B9F3-A0D418AB66A0}">
      <dsp:nvSpPr>
        <dsp:cNvPr id="0" name=""/>
        <dsp:cNvSpPr/>
      </dsp:nvSpPr>
      <dsp:spPr>
        <a:xfrm>
          <a:off x="1219199" y="2857783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18C44-51C4-4F43-81E8-D3C85D22D408}">
      <dsp:nvSpPr>
        <dsp:cNvPr id="0" name=""/>
        <dsp:cNvSpPr/>
      </dsp:nvSpPr>
      <dsp:spPr>
        <a:xfrm>
          <a:off x="0" y="0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381F54-237F-40D9-8B69-E2E95E2F6102}">
      <dsp:nvSpPr>
        <dsp:cNvPr id="0" name=""/>
        <dsp:cNvSpPr/>
      </dsp:nvSpPr>
      <dsp:spPr>
        <a:xfrm>
          <a:off x="0" y="0"/>
          <a:ext cx="1219200" cy="40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0"/>
        <a:ext cx="1219200" cy="4064000"/>
      </dsp:txXfrm>
    </dsp:sp>
    <dsp:sp modelId="{8FEE982C-0975-432B-8C19-DA5DBC889B2B}">
      <dsp:nvSpPr>
        <dsp:cNvPr id="0" name=""/>
        <dsp:cNvSpPr/>
      </dsp:nvSpPr>
      <dsp:spPr>
        <a:xfrm>
          <a:off x="1310640" y="1119814"/>
          <a:ext cx="4785360" cy="708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An SNV/SNP located on a 3’UTR</a:t>
          </a:r>
          <a:endParaRPr lang="en-US" sz="2000" kern="1200" dirty="0"/>
        </a:p>
      </dsp:txBody>
      <dsp:txXfrm>
        <a:off x="1310640" y="1119814"/>
        <a:ext cx="4785360" cy="708979"/>
      </dsp:txXfrm>
    </dsp:sp>
    <dsp:sp modelId="{81DAB44C-AD16-4492-BFBF-75D4E7FBB1BB}">
      <dsp:nvSpPr>
        <dsp:cNvPr id="0" name=""/>
        <dsp:cNvSpPr/>
      </dsp:nvSpPr>
      <dsp:spPr>
        <a:xfrm>
          <a:off x="1219199" y="1701800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EC5B4-0C73-4B78-BCE0-87300E08D7FE}">
      <dsp:nvSpPr>
        <dsp:cNvPr id="0" name=""/>
        <dsp:cNvSpPr/>
      </dsp:nvSpPr>
      <dsp:spPr>
        <a:xfrm>
          <a:off x="1310640" y="1962920"/>
          <a:ext cx="4785360" cy="1948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An SNV/SNP associated with a certain gene</a:t>
          </a:r>
          <a:endParaRPr lang="en-US" sz="2000" kern="1200" dirty="0"/>
        </a:p>
      </dsp:txBody>
      <dsp:txXfrm>
        <a:off x="1310640" y="1962920"/>
        <a:ext cx="4785360" cy="1948656"/>
      </dsp:txXfrm>
    </dsp:sp>
    <dsp:sp modelId="{CE20FD17-243B-4651-B04B-BA5EF321AD3A}">
      <dsp:nvSpPr>
        <dsp:cNvPr id="0" name=""/>
        <dsp:cNvSpPr/>
      </dsp:nvSpPr>
      <dsp:spPr>
        <a:xfrm>
          <a:off x="1219199" y="2773726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8B722-B853-4103-9514-67A1F22D373E}">
      <dsp:nvSpPr>
        <dsp:cNvPr id="0" name=""/>
        <dsp:cNvSpPr/>
      </dsp:nvSpPr>
      <dsp:spPr>
        <a:xfrm>
          <a:off x="1310640" y="2972733"/>
          <a:ext cx="4785360" cy="1013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An SNV/SNP of specified </a:t>
          </a:r>
          <a:r>
            <a:rPr lang="en-US" sz="2000" kern="1200" dirty="0" err="1" smtClean="0"/>
            <a:t>zygosity</a:t>
          </a:r>
          <a:endParaRPr lang="en-US" sz="2000" kern="1200" dirty="0"/>
        </a:p>
      </dsp:txBody>
      <dsp:txXfrm>
        <a:off x="1310640" y="2972733"/>
        <a:ext cx="4785360" cy="1013301"/>
      </dsp:txXfrm>
    </dsp:sp>
    <dsp:sp modelId="{22B3596E-671B-40ED-AED6-94ECA33456F7}">
      <dsp:nvSpPr>
        <dsp:cNvPr id="0" name=""/>
        <dsp:cNvSpPr/>
      </dsp:nvSpPr>
      <dsp:spPr>
        <a:xfrm>
          <a:off x="1219200" y="4064000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145" cy="4657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291" tIns="46145" rIns="92291" bIns="46145" numCol="1" anchor="t" anchorCtr="0" compatLnSpc="1">
            <a:prstTxWarp prst="textNoShape">
              <a:avLst/>
            </a:prstTxWarp>
          </a:bodyPr>
          <a:lstStyle>
            <a:lvl1pPr algn="l" defTabSz="922706" eaLnBrk="1" hangingPunct="1">
              <a:defRPr sz="13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734" y="0"/>
            <a:ext cx="3038145" cy="4657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291" tIns="46145" rIns="92291" bIns="46145" numCol="1" anchor="t" anchorCtr="0" compatLnSpc="1">
            <a:prstTxWarp prst="textNoShape">
              <a:avLst/>
            </a:prstTxWarp>
          </a:bodyPr>
          <a:lstStyle>
            <a:lvl1pPr algn="r" defTabSz="922706" eaLnBrk="1" hangingPunct="1">
              <a:defRPr sz="13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121"/>
            <a:ext cx="3038145" cy="4657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291" tIns="46145" rIns="92291" bIns="46145" numCol="1" anchor="b" anchorCtr="0" compatLnSpc="1">
            <a:prstTxWarp prst="textNoShape">
              <a:avLst/>
            </a:prstTxWarp>
          </a:bodyPr>
          <a:lstStyle>
            <a:lvl1pPr algn="l" defTabSz="922706" eaLnBrk="1" hangingPunct="1">
              <a:defRPr sz="13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734" y="8829121"/>
            <a:ext cx="3038145" cy="4657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291" tIns="46145" rIns="92291" bIns="46145" numCol="1" anchor="b" anchorCtr="0" compatLnSpc="1">
            <a:prstTxWarp prst="textNoShape">
              <a:avLst/>
            </a:prstTxWarp>
          </a:bodyPr>
          <a:lstStyle>
            <a:lvl1pPr algn="r" defTabSz="922706" eaLnBrk="1" hangingPunct="1">
              <a:defRPr sz="1300" smtClean="0"/>
            </a:lvl1pPr>
          </a:lstStyle>
          <a:p>
            <a:pPr>
              <a:defRPr/>
            </a:pPr>
            <a:fld id="{54DC58A2-30FA-4601-B07D-C9DE5CDBD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9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8145" cy="46420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60" tIns="46580" rIns="93160" bIns="46580" numCol="1" anchor="t" anchorCtr="0" compatLnSpc="1">
            <a:prstTxWarp prst="textNoShape">
              <a:avLst/>
            </a:prstTxWarp>
          </a:bodyPr>
          <a:lstStyle>
            <a:lvl1pPr algn="l" defTabSz="931887" eaLnBrk="1" hangingPunct="1">
              <a:defRPr sz="13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34" y="1"/>
            <a:ext cx="3038145" cy="46420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60" tIns="46580" rIns="93160" bIns="46580" numCol="1" anchor="t" anchorCtr="0" compatLnSpc="1">
            <a:prstTxWarp prst="textNoShape">
              <a:avLst/>
            </a:prstTxWarp>
          </a:bodyPr>
          <a:lstStyle>
            <a:lvl1pPr algn="r" defTabSz="931887" eaLnBrk="1" hangingPunct="1">
              <a:defRPr sz="13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5" y="4416099"/>
            <a:ext cx="5607711" cy="418245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60" tIns="46580" rIns="93160" bIns="465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659"/>
            <a:ext cx="3038145" cy="46420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60" tIns="46580" rIns="93160" bIns="46580" numCol="1" anchor="b" anchorCtr="0" compatLnSpc="1">
            <a:prstTxWarp prst="textNoShape">
              <a:avLst/>
            </a:prstTxWarp>
          </a:bodyPr>
          <a:lstStyle>
            <a:lvl1pPr algn="l" defTabSz="931887" eaLnBrk="1" hangingPunct="1">
              <a:defRPr sz="13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34" y="8830659"/>
            <a:ext cx="3038145" cy="46420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60" tIns="46580" rIns="93160" bIns="46580" numCol="1" anchor="b" anchorCtr="0" compatLnSpc="1">
            <a:prstTxWarp prst="textNoShape">
              <a:avLst/>
            </a:prstTxWarp>
          </a:bodyPr>
          <a:lstStyle>
            <a:lvl1pPr algn="r" defTabSz="931887" eaLnBrk="1" hangingPunct="1">
              <a:defRPr sz="1300" smtClean="0"/>
            </a:lvl1pPr>
          </a:lstStyle>
          <a:p>
            <a:pPr>
              <a:defRPr/>
            </a:pPr>
            <a:fld id="{4D081E2B-3294-4F2F-9AE6-4D0861578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35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" charset="-128"/>
        <a:cs typeface="ＭＳ Ｐゴシック" pitchFamily="-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081E2B-3294-4F2F-9AE6-4D086157804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5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 flipV="1">
            <a:off x="8645525" y="0"/>
            <a:ext cx="498475" cy="611188"/>
          </a:xfrm>
          <a:prstGeom prst="rect">
            <a:avLst/>
          </a:prstGeom>
          <a:solidFill>
            <a:srgbClr val="3333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eaLnBrk="1" hangingPunct="1"/>
            <a:endParaRPr lang="en-US" sz="2400">
              <a:latin typeface="Times New Roman" pitchFamily="-1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 flipV="1">
            <a:off x="0" y="0"/>
            <a:ext cx="8659813" cy="611188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eaLnBrk="1" hangingPunct="1"/>
            <a:endParaRPr lang="en-US" sz="2400">
              <a:latin typeface="Times New Roman" pitchFamily="-1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 flipV="1">
            <a:off x="0" y="611188"/>
            <a:ext cx="8659813" cy="303212"/>
          </a:xfrm>
          <a:prstGeom prst="rect">
            <a:avLst/>
          </a:prstGeom>
          <a:solidFill>
            <a:srgbClr val="3333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eaLnBrk="1" hangingPunct="1"/>
            <a:endParaRPr lang="en-US" sz="2400">
              <a:latin typeface="Times New Roman" pitchFamily="-1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 flipV="1">
            <a:off x="8656638" y="611188"/>
            <a:ext cx="487362" cy="303212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eaLnBrk="1" hangingPunct="1"/>
            <a:endParaRPr lang="en-US" sz="2400">
              <a:latin typeface="Times New Roman" pitchFamily="-1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1790700"/>
            <a:ext cx="11017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i2b2 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"/>
            <a:ext cx="50292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1371600"/>
            <a:ext cx="6172200" cy="2057400"/>
          </a:xfrm>
        </p:spPr>
        <p:txBody>
          <a:bodyPr/>
          <a:lstStyle>
            <a:lvl1pPr algn="ctr"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0700" y="4876800"/>
            <a:ext cx="6553200" cy="71755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 sz="1800" b="1" i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88008BA5-16D4-407F-88BF-7517195F7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91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1AD11-42F1-4B72-A642-D58AB3459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98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95500" cy="605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134100" cy="605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B53DE-21E0-4939-9550-08C3C73D0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98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05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14450"/>
            <a:ext cx="8229600" cy="2484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51288"/>
            <a:ext cx="8229600" cy="2484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88027-B677-4687-AC88-1CB0AA374E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964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05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14450"/>
            <a:ext cx="4038600" cy="5121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4450"/>
            <a:ext cx="4038600" cy="5121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4E115-C5C1-44B5-87AE-78BEE5D68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80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CBO-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195763"/>
            <a:ext cx="7162800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86000"/>
            <a:ext cx="6400800" cy="15240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267B421C-C2EB-49DE-9ADE-BFF76B21D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59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944562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67CEB9D4-840A-49D5-AAD3-512BA7A3C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41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19E41DB6-E7A5-4C05-AF14-E73FCB856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24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FE75C2BD-86FD-44C6-AB37-79C208F87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09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FBD9D944-AE99-4419-B79A-2B7C3EC22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50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DA5F0D01-A1AB-47E5-97D5-BD34A8A99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1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4B615-0265-4F09-963A-75C5E6C78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007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441D5BE9-7156-4D5B-9AA2-254C2E5B5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00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2705EC90-3660-4ABD-9A9A-A735CCB49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04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07D31E1B-EFFE-4EA9-AA87-CAFE1C1BC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580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C0841846-2E01-4A8B-B608-D03BE7AF0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857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64BD3777-4FAA-4CFD-A4F2-9476FBFC6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320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150" y="6356350"/>
            <a:ext cx="1905000" cy="457200"/>
          </a:xfrm>
          <a:prstGeom prst="rect">
            <a:avLst/>
          </a:prstGeom>
        </p:spPr>
        <p:txBody>
          <a:bodyPr/>
          <a:lstStyle>
            <a:lvl1pPr algn="l" eaLnBrk="1" hangingPunct="1">
              <a:spcBef>
                <a:spcPct val="20000"/>
              </a:spcBef>
              <a:buFontTx/>
              <a:buChar char="•"/>
              <a:defRPr sz="3200">
                <a:solidFill>
                  <a:srgbClr val="FFCC00"/>
                </a:solidFill>
                <a:latin typeface="Garamond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0550" y="63627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hangingPunct="1">
              <a:spcBef>
                <a:spcPct val="20000"/>
              </a:spcBef>
              <a:buFontTx/>
              <a:buChar char="•"/>
              <a:defRPr sz="3200">
                <a:solidFill>
                  <a:srgbClr val="FFCC00"/>
                </a:solidFill>
                <a:latin typeface="Garamond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75500" y="6350000"/>
            <a:ext cx="1905000" cy="457200"/>
          </a:xfrm>
        </p:spPr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5232ADBD-731F-44F7-8329-BFB421440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58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38100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38100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57150" y="6356350"/>
            <a:ext cx="1905000" cy="457200"/>
          </a:xfrm>
          <a:prstGeom prst="rect">
            <a:avLst/>
          </a:prstGeom>
        </p:spPr>
        <p:txBody>
          <a:bodyPr/>
          <a:lstStyle>
            <a:lvl1pPr algn="l" eaLnBrk="1" hangingPunct="1">
              <a:spcBef>
                <a:spcPct val="20000"/>
              </a:spcBef>
              <a:buFontTx/>
              <a:buChar char="•"/>
              <a:defRPr sz="3200">
                <a:solidFill>
                  <a:srgbClr val="FFCC00"/>
                </a:solidFill>
                <a:latin typeface="Garamond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30550" y="63627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hangingPunct="1">
              <a:spcBef>
                <a:spcPct val="20000"/>
              </a:spcBef>
              <a:buFontTx/>
              <a:buChar char="•"/>
              <a:defRPr sz="3200">
                <a:solidFill>
                  <a:srgbClr val="FFCC00"/>
                </a:solidFill>
                <a:latin typeface="Garamond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175500" y="6350000"/>
            <a:ext cx="1905000" cy="457200"/>
          </a:xfrm>
        </p:spPr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57137019-F6A0-4694-AF29-50BE9C676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234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17FD7-D8EE-494D-8537-426B5FC3D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08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4450"/>
            <a:ext cx="4038600" cy="5121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4450"/>
            <a:ext cx="4038600" cy="5121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03B18-5513-4247-9CEF-8A68EB86B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66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9A3CE-853A-409C-9940-29C62ED1A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51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9F45A-ADF3-4392-80A4-8015B9F43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89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DDE63-F84F-4299-A0EF-E158A0E32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0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34A35-55E6-4553-9D05-F2E473C17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88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8A758-532E-437E-A680-CD7533924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2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14450"/>
            <a:ext cx="8229600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38900"/>
            <a:ext cx="1676400" cy="2667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15100"/>
            <a:ext cx="2895600" cy="190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53200"/>
            <a:ext cx="1905000" cy="152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22DCF1D4-9D5B-414C-A9E7-BBD9D1D850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902700" y="0"/>
            <a:ext cx="241300" cy="334963"/>
          </a:xfrm>
          <a:prstGeom prst="rect">
            <a:avLst/>
          </a:prstGeom>
          <a:solidFill>
            <a:srgbClr val="3333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sz="2400">
              <a:latin typeface="Times New Roman" pitchFamily="-1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8907463" cy="33496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sz="2400">
              <a:latin typeface="Times New Roman" pitchFamily="-1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52413"/>
            <a:ext cx="8907463" cy="204787"/>
          </a:xfrm>
          <a:prstGeom prst="rect">
            <a:avLst/>
          </a:prstGeom>
          <a:solidFill>
            <a:srgbClr val="3333CC"/>
          </a:solidFill>
          <a:ln w="12700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2400">
              <a:latin typeface="Times New Roman" pitchFamily="-1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8902700" y="257175"/>
            <a:ext cx="241300" cy="19843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sz="2400">
              <a:solidFill>
                <a:srgbClr val="E4E4E4"/>
              </a:solidFill>
              <a:latin typeface="Times New Roman" pitchFamily="-1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3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261" r:id="rId12"/>
    <p:sldLayoutId id="2147484262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  <a:ea typeface="ＭＳ Ｐゴシック" pitchFamily="-1" charset="-128"/>
          <a:cs typeface="ＭＳ Ｐゴシック" pitchFamily="-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  <a:ea typeface="ＭＳ Ｐゴシック" pitchFamily="-1" charset="-128"/>
          <a:cs typeface="ＭＳ Ｐゴシック" pitchFamily="-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  <a:ea typeface="ＭＳ Ｐゴシック" pitchFamily="-1" charset="-128"/>
          <a:cs typeface="ＭＳ Ｐゴシック" pitchFamily="-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  <a:ea typeface="ＭＳ Ｐゴシック" pitchFamily="-1" charset="-128"/>
          <a:cs typeface="ＭＳ Ｐゴシック" pitchFamily="-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-1" charset="2"/>
        <a:buChar char="¢"/>
        <a:defRPr sz="22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68580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75000"/>
        <a:buFont typeface="Wingdings" pitchFamily="-1" charset="2"/>
        <a:buChar char="n"/>
        <a:defRPr>
          <a:solidFill>
            <a:schemeClr val="tx1"/>
          </a:solidFill>
          <a:latin typeface="+mn-lt"/>
          <a:ea typeface="ＭＳ Ｐゴシック" pitchFamily="-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-1" charset="2"/>
        <a:buChar char="o"/>
        <a:defRPr sz="1600">
          <a:solidFill>
            <a:schemeClr val="tx1"/>
          </a:solidFill>
          <a:latin typeface="+mn-lt"/>
          <a:ea typeface="ＭＳ Ｐゴシック" pitchFamily="-1" charset="-128"/>
        </a:defRPr>
      </a:lvl3pPr>
      <a:lvl4pPr marL="15430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-1" charset="2"/>
        <a:buChar char="n"/>
        <a:defRPr sz="1400">
          <a:solidFill>
            <a:schemeClr val="tx1"/>
          </a:solidFill>
          <a:latin typeface="+mn-lt"/>
          <a:ea typeface="ＭＳ Ｐゴシック" pitchFamily="-1" charset="-128"/>
        </a:defRPr>
      </a:lvl4pPr>
      <a:lvl5pPr marL="21145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-1" charset="2"/>
        <a:buChar char="o"/>
        <a:defRPr sz="1200">
          <a:solidFill>
            <a:schemeClr val="tx1"/>
          </a:solidFill>
          <a:latin typeface="+mn-lt"/>
          <a:ea typeface="ＭＳ Ｐゴシック" pitchFamily="-1" charset="-128"/>
        </a:defRPr>
      </a:lvl5pPr>
      <a:lvl6pPr marL="25717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6pPr>
      <a:lvl7pPr marL="3028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7pPr>
      <a:lvl8pPr marL="34861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8pPr>
      <a:lvl9pPr marL="39433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762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 typeface="Wingdings" pitchFamily="-1" charset="2"/>
              <a:buNone/>
              <a:defRPr sz="1200" b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64E7D89-1DD7-40DC-9BF8-BE9EDBF95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1" name="Picture 19" descr="ncbo_logo_vertical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38" y="0"/>
            <a:ext cx="8810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0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" charset="-128"/>
          <a:cs typeface="ＭＳ Ｐゴシック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" charset="-128"/>
          <a:cs typeface="ＭＳ Ｐゴシック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" charset="-128"/>
          <a:cs typeface="ＭＳ Ｐゴシック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" charset="-128"/>
          <a:cs typeface="ＭＳ Ｐゴシック" pitchFamily="-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Development of Genomics Plugins in i2b2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0700" y="4572000"/>
            <a:ext cx="6553200" cy="717550"/>
          </a:xfrm>
        </p:spPr>
        <p:txBody>
          <a:bodyPr/>
          <a:lstStyle/>
          <a:p>
            <a:pPr eaLnBrk="1" hangingPunct="1">
              <a:buFont typeface="Wingdings 2" pitchFamily="-1" charset="2"/>
              <a:buNone/>
            </a:pPr>
            <a:r>
              <a:rPr lang="en-US" sz="2400" dirty="0" smtClean="0"/>
              <a:t>Lori Phillips, MS</a:t>
            </a:r>
          </a:p>
          <a:p>
            <a:pPr eaLnBrk="1" hangingPunct="1">
              <a:buFont typeface="Wingdings 2" pitchFamily="-1" charset="2"/>
              <a:buNone/>
            </a:pPr>
            <a:r>
              <a:rPr lang="en-US" sz="2400" dirty="0" smtClean="0"/>
              <a:t>AUG Meeting</a:t>
            </a:r>
          </a:p>
          <a:p>
            <a:pPr eaLnBrk="1" hangingPunct="1">
              <a:buFont typeface="Wingdings 2" pitchFamily="-1" charset="2"/>
              <a:buNone/>
            </a:pPr>
            <a:r>
              <a:rPr lang="en-US" sz="2400" dirty="0" smtClean="0"/>
              <a:t>June 18, 2013</a:t>
            </a:r>
          </a:p>
          <a:p>
            <a:pPr eaLnBrk="1" hangingPunct="1">
              <a:buFont typeface="Wingdings 2" pitchFamily="-1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228600"/>
            <a:ext cx="9172576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41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##</a:t>
            </a:r>
            <a:r>
              <a:rPr lang="en-US" dirty="0"/>
              <a:t>genome-build hg18</a:t>
            </a:r>
          </a:p>
          <a:p>
            <a:pPr marL="0" indent="0">
              <a:buNone/>
            </a:pPr>
            <a:r>
              <a:rPr lang="en-US" dirty="0"/>
              <a:t>##file-date 2010-07-07</a:t>
            </a:r>
          </a:p>
          <a:p>
            <a:pPr marL="0" indent="0">
              <a:buNone/>
            </a:pPr>
            <a:r>
              <a:rPr lang="en-US" dirty="0"/>
              <a:t>#</a:t>
            </a:r>
            <a:r>
              <a:rPr lang="en-US" dirty="0" err="1"/>
              <a:t>sample|patient_num|encounter_num</a:t>
            </a:r>
            <a:r>
              <a:rPr lang="en-US" dirty="0"/>
              <a:t>		</a:t>
            </a:r>
          </a:p>
          <a:p>
            <a:pPr marL="0" indent="0">
              <a:buNone/>
            </a:pPr>
            <a:r>
              <a:rPr lang="en-US" dirty="0"/>
              <a:t>NA12878|1000000090|1880003090	</a:t>
            </a:r>
          </a:p>
          <a:p>
            <a:pPr marL="0" indent="0">
              <a:buNone/>
            </a:pPr>
            <a:r>
              <a:rPr lang="en-US" dirty="0"/>
              <a:t>NA12891|1000000093|1880003093</a:t>
            </a:r>
          </a:p>
          <a:p>
            <a:pPr marL="0" indent="0">
              <a:buNone/>
            </a:pPr>
            <a:r>
              <a:rPr lang="en-US" dirty="0"/>
              <a:t>NA12892|1000000094|1880003094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0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33338"/>
            <a:ext cx="9115425" cy="679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65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33338"/>
            <a:ext cx="9115425" cy="679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18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33338"/>
            <a:ext cx="9115425" cy="679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9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Loader Status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852613"/>
            <a:ext cx="894397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9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77469"/>
            <a:ext cx="2022949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Loading Observations  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447800"/>
            <a:ext cx="2022949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89361" y="1981200"/>
            <a:ext cx="10166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53860" y="4476770"/>
            <a:ext cx="6976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57580"/>
            <a:ext cx="198536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lowchart: Document 11"/>
          <p:cNvSpPr/>
          <p:nvPr/>
        </p:nvSpPr>
        <p:spPr bwMode="auto">
          <a:xfrm>
            <a:off x="4953000" y="4343400"/>
            <a:ext cx="609600" cy="838974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I2B2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876800" y="2819400"/>
            <a:ext cx="609600" cy="381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92837" y="2800290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SSIS</a:t>
            </a:r>
            <a:endParaRPr lang="en-US" sz="2000" dirty="0"/>
          </a:p>
        </p:txBody>
      </p:sp>
      <p:sp>
        <p:nvSpPr>
          <p:cNvPr id="16" name="Curved Up Arrow 15"/>
          <p:cNvSpPr/>
          <p:nvPr/>
        </p:nvSpPr>
        <p:spPr bwMode="auto">
          <a:xfrm>
            <a:off x="1754682" y="5181600"/>
            <a:ext cx="4154467" cy="838200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27233" y="5486400"/>
            <a:ext cx="3978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326315" y="1143000"/>
            <a:ext cx="3815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4" name="Up-Down Arrow 23"/>
          <p:cNvSpPr/>
          <p:nvPr/>
        </p:nvSpPr>
        <p:spPr bwMode="auto">
          <a:xfrm>
            <a:off x="5001768" y="3270937"/>
            <a:ext cx="484632" cy="996263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Curved Left Arrow 25"/>
          <p:cNvSpPr/>
          <p:nvPr/>
        </p:nvSpPr>
        <p:spPr bwMode="auto">
          <a:xfrm rot="14203604">
            <a:off x="1915633" y="633868"/>
            <a:ext cx="748236" cy="3304263"/>
          </a:xfrm>
          <a:prstGeom prst="curvedLeftArrow">
            <a:avLst>
              <a:gd name="adj1" fmla="val 25000"/>
              <a:gd name="adj2" fmla="val 50000"/>
              <a:gd name="adj3" fmla="val 1581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55134" y="3484602"/>
            <a:ext cx="3978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039464" y="6200001"/>
            <a:ext cx="3573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1. Send the i2b2 file to the FR</a:t>
            </a:r>
            <a:endParaRPr lang="en-US" sz="2000" dirty="0"/>
          </a:p>
        </p:txBody>
      </p:sp>
      <p:sp>
        <p:nvSpPr>
          <p:cNvPr id="30" name="Rectangle 29"/>
          <p:cNvSpPr/>
          <p:nvPr/>
        </p:nvSpPr>
        <p:spPr>
          <a:xfrm>
            <a:off x="228600" y="1143000"/>
            <a:ext cx="19784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000" dirty="0" smtClean="0"/>
              <a:t>2. Tell the CRC</a:t>
            </a:r>
          </a:p>
          <a:p>
            <a:pPr algn="l"/>
            <a:r>
              <a:rPr lang="en-US" sz="2000" dirty="0" smtClean="0"/>
              <a:t>the file is ready </a:t>
            </a:r>
          </a:p>
          <a:p>
            <a:pPr algn="l"/>
            <a:r>
              <a:rPr lang="en-US" sz="2000" dirty="0" smtClean="0"/>
              <a:t>to load</a:t>
            </a:r>
            <a:endParaRPr lang="en-US" sz="2000" dirty="0"/>
          </a:p>
        </p:txBody>
      </p:sp>
      <p:sp>
        <p:nvSpPr>
          <p:cNvPr id="37" name="Rectangle 36"/>
          <p:cNvSpPr/>
          <p:nvPr/>
        </p:nvSpPr>
        <p:spPr>
          <a:xfrm>
            <a:off x="5909149" y="2590800"/>
            <a:ext cx="26917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000" dirty="0"/>
              <a:t>3</a:t>
            </a:r>
            <a:r>
              <a:rPr lang="en-US" sz="2000" dirty="0" smtClean="0"/>
              <a:t>. SSIS package</a:t>
            </a:r>
          </a:p>
          <a:p>
            <a:pPr algn="l"/>
            <a:r>
              <a:rPr lang="en-US" sz="2000" dirty="0" smtClean="0"/>
              <a:t>loads the i2b2 file to</a:t>
            </a:r>
          </a:p>
          <a:p>
            <a:pPr algn="l"/>
            <a:r>
              <a:rPr lang="en-US" sz="2000" dirty="0" err="1" smtClean="0"/>
              <a:t>observation_fact</a:t>
            </a:r>
            <a:r>
              <a:rPr lang="en-US" sz="2000" dirty="0" smtClean="0"/>
              <a:t> table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524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260985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703929735"/>
              </p:ext>
            </p:extLst>
          </p:nvPr>
        </p:nvGraphicFramePr>
        <p:xfrm>
          <a:off x="2895600" y="2133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305800" cy="533400"/>
          </a:xfrm>
        </p:spPr>
        <p:txBody>
          <a:bodyPr/>
          <a:lstStyle/>
          <a:p>
            <a:r>
              <a:rPr lang="en-US" dirty="0" smtClean="0"/>
              <a:t>Navigating NGS Variant Data </a:t>
            </a:r>
            <a:br>
              <a:rPr lang="en-US" dirty="0" smtClean="0"/>
            </a:br>
            <a:r>
              <a:rPr lang="en-US" dirty="0" smtClean="0"/>
              <a:t>				with Sequence Ontology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762000" y="4191000"/>
            <a:ext cx="1447800" cy="2286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00400" y="2187714"/>
            <a:ext cx="5638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</a:t>
            </a:r>
            <a:r>
              <a:rPr lang="en-US" sz="2000" dirty="0" smtClean="0"/>
              <a:t>ombination of concepts and modifiers to identify:</a:t>
            </a:r>
            <a:endParaRPr lang="en-US" sz="2000" dirty="0"/>
          </a:p>
        </p:txBody>
      </p:sp>
      <p:sp>
        <p:nvSpPr>
          <p:cNvPr id="19" name="Straight Connector 18"/>
          <p:cNvSpPr/>
          <p:nvPr/>
        </p:nvSpPr>
        <p:spPr>
          <a:xfrm>
            <a:off x="4191000" y="3124200"/>
            <a:ext cx="4876800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95600" y="1314450"/>
            <a:ext cx="5791200" cy="51212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762000" y="3352800"/>
            <a:ext cx="1447800" cy="2286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62000" y="5410200"/>
            <a:ext cx="1447800" cy="2286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70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0"/>
            <a:ext cx="91725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41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0"/>
            <a:ext cx="91725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2438400"/>
            <a:ext cx="1066801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04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 bwMode="auto">
          <a:xfrm>
            <a:off x="1219200" y="3048000"/>
            <a:ext cx="6096000" cy="3048000"/>
          </a:xfrm>
          <a:prstGeom prst="rect">
            <a:avLst/>
          </a:prstGeom>
          <a:solidFill>
            <a:schemeClr val="bg2">
              <a:lumMod val="60000"/>
              <a:lumOff val="40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114800"/>
            <a:ext cx="3341884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 - Data flow of next-gen sequencing</a:t>
            </a: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4114800" y="1752600"/>
            <a:ext cx="2667000" cy="3048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1200" dirty="0" smtClean="0"/>
              <a:t>base </a:t>
            </a:r>
            <a:r>
              <a:rPr lang="en-US" sz="1200" dirty="0"/>
              <a:t>calls from the sequencer</a:t>
            </a: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4114800" y="2209800"/>
            <a:ext cx="2667000" cy="3048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1200" dirty="0"/>
              <a:t>FASTQ </a:t>
            </a:r>
            <a:r>
              <a:rPr lang="en-US" sz="1200" dirty="0" smtClean="0"/>
              <a:t>files with base calls </a:t>
            </a:r>
            <a:endParaRPr lang="en-US" sz="1200" dirty="0"/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4114800" y="2667000"/>
            <a:ext cx="2667000" cy="3048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1200" dirty="0" smtClean="0"/>
              <a:t>SAM with standard alignment</a:t>
            </a:r>
            <a:endParaRPr lang="en-US" sz="1200" dirty="0"/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4114800" y="3095172"/>
            <a:ext cx="2667000" cy="3338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1200" dirty="0" smtClean="0"/>
              <a:t>VCF digests </a:t>
            </a:r>
            <a:r>
              <a:rPr lang="en-US" sz="1200" dirty="0"/>
              <a:t>variants</a:t>
            </a:r>
          </a:p>
        </p:txBody>
      </p:sp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4114800" y="3581400"/>
            <a:ext cx="2667000" cy="3592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1200" dirty="0" smtClean="0"/>
              <a:t>GVF maps to ontologies</a:t>
            </a:r>
            <a:endParaRPr lang="en-US" sz="1200" dirty="0"/>
          </a:p>
        </p:txBody>
      </p:sp>
      <p:sp>
        <p:nvSpPr>
          <p:cNvPr id="23" name="Down Arrow 22"/>
          <p:cNvSpPr/>
          <p:nvPr/>
        </p:nvSpPr>
        <p:spPr bwMode="auto">
          <a:xfrm>
            <a:off x="6096000" y="1981200"/>
            <a:ext cx="609600" cy="304800"/>
          </a:xfrm>
          <a:prstGeom prst="downArrow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6096000" y="2438400"/>
            <a:ext cx="609600" cy="304800"/>
          </a:xfrm>
          <a:prstGeom prst="downArrow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6096000" y="2895600"/>
            <a:ext cx="609600" cy="304800"/>
          </a:xfrm>
          <a:prstGeom prst="downArrow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6096000" y="3352800"/>
            <a:ext cx="609600" cy="304800"/>
          </a:xfrm>
          <a:prstGeom prst="downArrow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Down Arrow 26"/>
          <p:cNvSpPr/>
          <p:nvPr/>
        </p:nvSpPr>
        <p:spPr bwMode="auto">
          <a:xfrm>
            <a:off x="6096000" y="3864428"/>
            <a:ext cx="609600" cy="304800"/>
          </a:xfrm>
          <a:prstGeom prst="downArrow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381" name="Picture 21" descr="https://encrypted-tbn2.gstatic.com/images?q=tbn:ANd9GcR9s9FzbzT11nVOVZ9gqEW7rdM1UbKxapESQGC6AFLbbYTuDtI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447800"/>
            <a:ext cx="2438400" cy="154778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334000" y="4267200"/>
            <a:ext cx="1524000" cy="1600200"/>
            <a:chOff x="480" y="1632"/>
            <a:chExt cx="1344" cy="1920"/>
          </a:xfrm>
          <a:solidFill>
            <a:schemeClr val="accent1">
              <a:lumMod val="90000"/>
            </a:schemeClr>
          </a:solidFill>
        </p:grpSpPr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480" y="3456"/>
              <a:ext cx="1344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480" y="1680"/>
              <a:ext cx="1344" cy="18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8"/>
            <p:cNvSpPr>
              <a:spLocks noChangeArrowheads="1"/>
            </p:cNvSpPr>
            <p:nvPr/>
          </p:nvSpPr>
          <p:spPr bwMode="auto">
            <a:xfrm>
              <a:off x="480" y="1632"/>
              <a:ext cx="1344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9"/>
            <p:cNvSpPr>
              <a:spLocks noChangeShapeType="1"/>
            </p:cNvSpPr>
            <p:nvPr/>
          </p:nvSpPr>
          <p:spPr bwMode="auto">
            <a:xfrm>
              <a:off x="480" y="1680"/>
              <a:ext cx="0" cy="182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10"/>
            <p:cNvSpPr>
              <a:spLocks noChangeShapeType="1"/>
            </p:cNvSpPr>
            <p:nvPr/>
          </p:nvSpPr>
          <p:spPr bwMode="auto">
            <a:xfrm>
              <a:off x="1824" y="1680"/>
              <a:ext cx="0" cy="182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auto">
            <a:xfrm>
              <a:off x="577" y="1872"/>
              <a:ext cx="1162" cy="123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/>
                <a:t>De-identified </a:t>
              </a:r>
              <a:r>
                <a:rPr lang="en-US" sz="1600" dirty="0"/>
                <a:t>Data Warehouse</a:t>
              </a:r>
              <a:endParaRPr lang="en-US" sz="1800" dirty="0">
                <a:latin typeface="Times New Roman" pitchFamily="18" charset="0"/>
              </a:endParaRPr>
            </a:p>
          </p:txBody>
        </p:sp>
      </p:grpSp>
      <p:sp>
        <p:nvSpPr>
          <p:cNvPr id="36" name="Left Arrow 35"/>
          <p:cNvSpPr/>
          <p:nvPr/>
        </p:nvSpPr>
        <p:spPr bwMode="auto">
          <a:xfrm>
            <a:off x="4953000" y="4724400"/>
            <a:ext cx="381000" cy="609600"/>
          </a:xfrm>
          <a:prstGeom prst="leftArrow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Association Modifier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8291512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52800"/>
            <a:ext cx="3905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10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162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Specifying Gene Association Modifier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05000"/>
            <a:ext cx="5229225" cy="318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Translational Genomic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Group1: SNV/SNP with HGNC Gene Symbol modifier of “PPARG”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2305050"/>
            <a:ext cx="747712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92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0"/>
            <a:ext cx="91725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9" y="2438400"/>
            <a:ext cx="762001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50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Translational Genomic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2: SNV/SNP with exon variant modifier</a:t>
            </a:r>
          </a:p>
          <a:p>
            <a:pPr lvl="1"/>
            <a:r>
              <a:rPr lang="en-US" dirty="0" smtClean="0"/>
              <a:t>Note that “Items instance will be same” is selected on the panels</a:t>
            </a:r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7" y="2667000"/>
            <a:ext cx="747712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12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Translational Genomic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Group 3: Diabetes Mellitus</a:t>
            </a:r>
          </a:p>
          <a:p>
            <a:pPr lvl="1"/>
            <a:r>
              <a:rPr lang="en-US" dirty="0" smtClean="0"/>
              <a:t>Select “Treat Independently” for this panel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14600"/>
            <a:ext cx="747712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03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the query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685925"/>
            <a:ext cx="780097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687513"/>
            <a:ext cx="1712913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05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Genomics plug-in was created to create observation-fact files from VCF files.</a:t>
            </a:r>
          </a:p>
          <a:p>
            <a:endParaRPr lang="en-US" dirty="0" smtClean="0"/>
          </a:p>
          <a:p>
            <a:r>
              <a:rPr lang="en-US" dirty="0" smtClean="0"/>
              <a:t>A bulk loader was written in native (SQL Server) code to allow for the rapid loading of 2-5 million rows / patient into observation-fact table.</a:t>
            </a:r>
          </a:p>
          <a:p>
            <a:endParaRPr lang="en-US" dirty="0" smtClean="0"/>
          </a:p>
          <a:p>
            <a:r>
              <a:rPr lang="en-US" dirty="0" smtClean="0"/>
              <a:t>Sequence Ontology (available at NCBO) that is associated with GVF format can be used to query the next generation sequencing data that was imported into i2b2.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9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 NGS variant output into i2b2</a:t>
            </a:r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538480860"/>
              </p:ext>
            </p:extLst>
          </p:nvPr>
        </p:nvGraphicFramePr>
        <p:xfrm>
          <a:off x="-609600" y="1295400"/>
          <a:ext cx="441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Shape 22"/>
          <p:cNvSpPr/>
          <p:nvPr/>
        </p:nvSpPr>
        <p:spPr>
          <a:xfrm>
            <a:off x="609600" y="3942817"/>
            <a:ext cx="1532378" cy="1532534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TextBox 25"/>
          <p:cNvSpPr txBox="1"/>
          <p:nvPr/>
        </p:nvSpPr>
        <p:spPr>
          <a:xfrm>
            <a:off x="1981200" y="5257800"/>
            <a:ext cx="1290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Observation</a:t>
            </a:r>
          </a:p>
          <a:p>
            <a:r>
              <a:rPr lang="en-US" sz="1600" dirty="0" smtClean="0"/>
              <a:t>fact</a:t>
            </a:r>
            <a:endParaRPr lang="en-US" sz="1600" dirty="0"/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2366403901"/>
              </p:ext>
            </p:extLst>
          </p:nvPr>
        </p:nvGraphicFramePr>
        <p:xfrm>
          <a:off x="2438400" y="1371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78197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lowchart: Document 2"/>
          <p:cNvSpPr>
            <a:spLocks noChangeArrowheads="1"/>
          </p:cNvSpPr>
          <p:nvPr/>
        </p:nvSpPr>
        <p:spPr bwMode="auto">
          <a:xfrm>
            <a:off x="571500" y="1219200"/>
            <a:ext cx="6286500" cy="914400"/>
          </a:xfrm>
          <a:prstGeom prst="flowChartDocumen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7" name="Flowchart: Document 1"/>
          <p:cNvSpPr>
            <a:spLocks noChangeArrowheads="1"/>
          </p:cNvSpPr>
          <p:nvPr/>
        </p:nvSpPr>
        <p:spPr bwMode="auto">
          <a:xfrm>
            <a:off x="2222500" y="4724400"/>
            <a:ext cx="6769100" cy="1017587"/>
          </a:xfrm>
          <a:prstGeom prst="flowChartDocumen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Pipeline  -  VCF to VCF-ANNO</a:t>
            </a:r>
          </a:p>
        </p:txBody>
      </p:sp>
      <p:sp>
        <p:nvSpPr>
          <p:cNvPr id="36869" name="Rectangle 2"/>
          <p:cNvSpPr>
            <a:spLocks noChangeArrowheads="1"/>
          </p:cNvSpPr>
          <p:nvPr/>
        </p:nvSpPr>
        <p:spPr bwMode="auto">
          <a:xfrm>
            <a:off x="571500" y="1344613"/>
            <a:ext cx="670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/>
              <a:t>1	1105366	.	T	C	.	PASS	AA=T;AC=4;AN=114;DP=3251	GT:DP	1/0:54</a:t>
            </a:r>
          </a:p>
        </p:txBody>
      </p:sp>
      <p:sp>
        <p:nvSpPr>
          <p:cNvPr id="36870" name="Rectangle 8"/>
          <p:cNvSpPr>
            <a:spLocks noChangeArrowheads="1"/>
          </p:cNvSpPr>
          <p:nvPr/>
        </p:nvSpPr>
        <p:spPr bwMode="auto">
          <a:xfrm>
            <a:off x="2222500" y="4876800"/>
            <a:ext cx="6705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dirty="0" err="1"/>
              <a:t>exonic</a:t>
            </a:r>
            <a:r>
              <a:rPr lang="en-US" sz="1200" dirty="0"/>
              <a:t>	TTLL10	1	1105366	1105366	T	C	1	1105366	.	T	C	.	PASS	AA=T;AC=4;AN=114;DP=3251	GT:DP	1/0:54</a:t>
            </a:r>
            <a:r>
              <a:rPr lang="en-US" sz="1000" dirty="0"/>
              <a:t>	</a:t>
            </a:r>
          </a:p>
        </p:txBody>
      </p:sp>
      <p:sp>
        <p:nvSpPr>
          <p:cNvPr id="36871" name="TextBox 5"/>
          <p:cNvSpPr txBox="1">
            <a:spLocks noChangeArrowheads="1"/>
          </p:cNvSpPr>
          <p:nvPr/>
        </p:nvSpPr>
        <p:spPr bwMode="auto">
          <a:xfrm>
            <a:off x="7273925" y="1354138"/>
            <a:ext cx="8509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/>
              <a:t>VCF</a:t>
            </a:r>
          </a:p>
        </p:txBody>
      </p:sp>
      <p:sp>
        <p:nvSpPr>
          <p:cNvPr id="36872" name="Oval 6"/>
          <p:cNvSpPr>
            <a:spLocks noChangeArrowheads="1"/>
          </p:cNvSpPr>
          <p:nvPr/>
        </p:nvSpPr>
        <p:spPr bwMode="auto">
          <a:xfrm>
            <a:off x="2641600" y="2743200"/>
            <a:ext cx="3340100" cy="1206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ANNOVAR*</a:t>
            </a:r>
            <a:endParaRPr lang="en-US" dirty="0"/>
          </a:p>
        </p:txBody>
      </p:sp>
      <p:sp>
        <p:nvSpPr>
          <p:cNvPr id="36873" name="Curved Left Arrow 11"/>
          <p:cNvSpPr>
            <a:spLocks noChangeArrowheads="1"/>
          </p:cNvSpPr>
          <p:nvPr/>
        </p:nvSpPr>
        <p:spPr bwMode="auto">
          <a:xfrm>
            <a:off x="7010400" y="2290763"/>
            <a:ext cx="1292225" cy="1163637"/>
          </a:xfrm>
          <a:prstGeom prst="curvedLeftArrow">
            <a:avLst>
              <a:gd name="adj1" fmla="val 25000"/>
              <a:gd name="adj2" fmla="val 50000"/>
              <a:gd name="adj3" fmla="val 25002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Curved Right Arrow 12"/>
          <p:cNvSpPr>
            <a:spLocks noChangeArrowheads="1"/>
          </p:cNvSpPr>
          <p:nvPr/>
        </p:nvSpPr>
        <p:spPr bwMode="auto">
          <a:xfrm>
            <a:off x="571500" y="3505200"/>
            <a:ext cx="1270000" cy="1498600"/>
          </a:xfrm>
          <a:prstGeom prst="curvedRightArrow">
            <a:avLst>
              <a:gd name="adj1" fmla="val 25004"/>
              <a:gd name="adj2" fmla="val 50003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TextBox 13"/>
          <p:cNvSpPr txBox="1">
            <a:spLocks noChangeArrowheads="1"/>
          </p:cNvSpPr>
          <p:nvPr/>
        </p:nvSpPr>
        <p:spPr bwMode="auto">
          <a:xfrm>
            <a:off x="-101600" y="5105400"/>
            <a:ext cx="24892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dirty="0"/>
              <a:t>VCF-ANNO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3825" y="6076950"/>
            <a:ext cx="8594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*Wang </a:t>
            </a:r>
            <a:r>
              <a:rPr lang="en-US" sz="1400" dirty="0"/>
              <a:t>K, Li M, </a:t>
            </a:r>
            <a:r>
              <a:rPr lang="en-US" sz="1400" dirty="0" err="1"/>
              <a:t>Hakonarson</a:t>
            </a:r>
            <a:r>
              <a:rPr lang="en-US" sz="1400" dirty="0"/>
              <a:t> H. ANNOVAR: Functional annotation of genetic variants </a:t>
            </a:r>
            <a:r>
              <a:rPr lang="en-US" sz="1400" dirty="0" smtClean="0"/>
              <a:t>from next-generation </a:t>
            </a:r>
          </a:p>
          <a:p>
            <a:pPr algn="l"/>
            <a:r>
              <a:rPr lang="en-US" sz="1400" dirty="0" smtClean="0"/>
              <a:t>sequencing </a:t>
            </a:r>
            <a:r>
              <a:rPr lang="en-US" sz="1400" dirty="0"/>
              <a:t>data Nucleic Acids Research, 38:e164, </a:t>
            </a:r>
            <a:r>
              <a:rPr lang="en-US" sz="1400" dirty="0" smtClean="0"/>
              <a:t>2010                 (www.openbioinformatics.org/annovar)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lowchart: Document 1"/>
          <p:cNvSpPr>
            <a:spLocks noChangeArrowheads="1"/>
          </p:cNvSpPr>
          <p:nvPr/>
        </p:nvSpPr>
        <p:spPr bwMode="auto">
          <a:xfrm>
            <a:off x="152400" y="1295400"/>
            <a:ext cx="6705600" cy="1219200"/>
          </a:xfrm>
          <a:prstGeom prst="flowChartDocumen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Pipeline  -  VCF-ANNO to GVF</a:t>
            </a:r>
          </a:p>
        </p:txBody>
      </p:sp>
      <p:sp>
        <p:nvSpPr>
          <p:cNvPr id="37892" name="Rectangle 8"/>
          <p:cNvSpPr>
            <a:spLocks noChangeArrowheads="1"/>
          </p:cNvSpPr>
          <p:nvPr/>
        </p:nvSpPr>
        <p:spPr bwMode="auto">
          <a:xfrm>
            <a:off x="152400" y="1484313"/>
            <a:ext cx="6705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</a:rPr>
              <a:t>exonic	TTLL10	1	1105366	1105366	T	C	1	1105366	.	T	C	.	PASS	AA=T;AC=4;AN=114;DP=3251	GT:DP	1/0:54</a:t>
            </a:r>
            <a:r>
              <a:rPr lang="en-US" sz="100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37893" name="Oval 10"/>
          <p:cNvSpPr>
            <a:spLocks noChangeArrowheads="1"/>
          </p:cNvSpPr>
          <p:nvPr/>
        </p:nvSpPr>
        <p:spPr bwMode="auto">
          <a:xfrm>
            <a:off x="2641600" y="2819400"/>
            <a:ext cx="3340100" cy="1206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dirty="0"/>
              <a:t>VCF-ANNO</a:t>
            </a:r>
          </a:p>
          <a:p>
            <a:r>
              <a:rPr lang="en-US" dirty="0" smtClean="0"/>
              <a:t>2GVF*</a:t>
            </a:r>
            <a:endParaRPr lang="en-US" dirty="0"/>
          </a:p>
        </p:txBody>
      </p:sp>
      <p:sp>
        <p:nvSpPr>
          <p:cNvPr id="37894" name="Curved Left Arrow 11"/>
          <p:cNvSpPr>
            <a:spLocks noChangeArrowheads="1"/>
          </p:cNvSpPr>
          <p:nvPr/>
        </p:nvSpPr>
        <p:spPr bwMode="auto">
          <a:xfrm>
            <a:off x="7010400" y="2290763"/>
            <a:ext cx="1292225" cy="1163637"/>
          </a:xfrm>
          <a:prstGeom prst="curvedLeftArrow">
            <a:avLst>
              <a:gd name="adj1" fmla="val 25000"/>
              <a:gd name="adj2" fmla="val 50000"/>
              <a:gd name="adj3" fmla="val 25002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Curved Right Arrow 12"/>
          <p:cNvSpPr>
            <a:spLocks noChangeArrowheads="1"/>
          </p:cNvSpPr>
          <p:nvPr/>
        </p:nvSpPr>
        <p:spPr bwMode="auto">
          <a:xfrm>
            <a:off x="571500" y="3429000"/>
            <a:ext cx="1270000" cy="1498600"/>
          </a:xfrm>
          <a:prstGeom prst="curvedRightArrow">
            <a:avLst>
              <a:gd name="adj1" fmla="val 25004"/>
              <a:gd name="adj2" fmla="val 50003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6" name="TextBox 13"/>
          <p:cNvSpPr txBox="1">
            <a:spLocks noChangeArrowheads="1"/>
          </p:cNvSpPr>
          <p:nvPr/>
        </p:nvSpPr>
        <p:spPr bwMode="auto">
          <a:xfrm>
            <a:off x="-101600" y="5051425"/>
            <a:ext cx="24892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dirty="0"/>
              <a:t>GVF</a:t>
            </a:r>
          </a:p>
        </p:txBody>
      </p:sp>
      <p:pic>
        <p:nvPicPr>
          <p:cNvPr id="3789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038" y="1412875"/>
            <a:ext cx="2493962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8" name="Flowchart: Document 11"/>
          <p:cNvSpPr>
            <a:spLocks noChangeArrowheads="1"/>
          </p:cNvSpPr>
          <p:nvPr/>
        </p:nvSpPr>
        <p:spPr bwMode="auto">
          <a:xfrm>
            <a:off x="1905000" y="4953000"/>
            <a:ext cx="6619875" cy="911225"/>
          </a:xfrm>
          <a:prstGeom prst="flowChartDocumen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Rectangle 12"/>
          <p:cNvSpPr>
            <a:spLocks noChangeArrowheads="1"/>
          </p:cNvSpPr>
          <p:nvPr/>
        </p:nvSpPr>
        <p:spPr bwMode="auto">
          <a:xfrm>
            <a:off x="1927225" y="4953000"/>
            <a:ext cx="6527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/>
              <a:t>chr1	VCF	SNV	1105366	1105366	.	+	</a:t>
            </a:r>
          </a:p>
          <a:p>
            <a:pPr algn="l"/>
            <a:r>
              <a:rPr lang="en-US" sz="1200"/>
              <a:t>.	ID=1;Reference_seq=T;Variant_seq=C;Variant_feature=exonic;Gene=TTLL10;</a:t>
            </a:r>
          </a:p>
          <a:p>
            <a:pPr algn="l"/>
            <a:r>
              <a:rPr lang="en-US" sz="1200"/>
              <a:t>Genotype=heterozygous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62762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 smtClean="0"/>
              <a:t>*Kong, </a:t>
            </a:r>
            <a:r>
              <a:rPr lang="en-US" sz="1200" dirty="0" err="1" smtClean="0"/>
              <a:t>Sek</a:t>
            </a:r>
            <a:r>
              <a:rPr lang="en-US" sz="1200" dirty="0" smtClean="0"/>
              <a:t>-Won, Lee, </a:t>
            </a:r>
            <a:r>
              <a:rPr lang="en-US" sz="1200" dirty="0" err="1" smtClean="0"/>
              <a:t>Joon</a:t>
            </a:r>
            <a:r>
              <a:rPr lang="en-US" sz="1200" dirty="0" smtClean="0"/>
              <a:t>, Boston Children’s Hospital (</a:t>
            </a:r>
            <a:r>
              <a:rPr lang="en-US" sz="1200" dirty="0" err="1" smtClean="0"/>
              <a:t>perl</a:t>
            </a:r>
            <a:r>
              <a:rPr lang="en-US" sz="1200" dirty="0" smtClean="0"/>
              <a:t> script) modified for ANNOVAR by Lori Phillips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lowchart: Document 3"/>
          <p:cNvSpPr>
            <a:spLocks noChangeArrowheads="1"/>
          </p:cNvSpPr>
          <p:nvPr/>
        </p:nvSpPr>
        <p:spPr bwMode="auto">
          <a:xfrm>
            <a:off x="323850" y="1146175"/>
            <a:ext cx="6619875" cy="911225"/>
          </a:xfrm>
          <a:prstGeom prst="flowChartDocumen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Pipeline – GVF to I2B2 records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59050"/>
            <a:ext cx="8229600" cy="4476750"/>
          </a:xfrm>
        </p:spPr>
        <p:txBody>
          <a:bodyPr/>
          <a:lstStyle/>
          <a:p>
            <a:pPr marL="0" indent="0" eaLnBrk="1" hangingPunct="1">
              <a:buFont typeface="Wingdings 2" pitchFamily="-1" charset="2"/>
              <a:buNone/>
            </a:pPr>
            <a:endParaRPr lang="en-US" sz="1400" dirty="0" smtClean="0"/>
          </a:p>
          <a:p>
            <a:pPr marL="0" indent="0" eaLnBrk="1" hangingPunct="1">
              <a:buFont typeface="Wingdings 2" pitchFamily="-1" charset="2"/>
              <a:buNone/>
            </a:pPr>
            <a:endParaRPr lang="en-US" sz="1400" dirty="0" smtClean="0"/>
          </a:p>
          <a:p>
            <a:pPr marL="0" indent="0" eaLnBrk="1" hangingPunct="1"/>
            <a:r>
              <a:rPr lang="en-US" sz="1400" dirty="0" smtClean="0"/>
              <a:t>1880001024|1000000024|"SO:0001483"|"@"|"2010-03-03 00:00:00"|"@"|1||||||||||||||"GVF2I2B2"|   </a:t>
            </a:r>
          </a:p>
          <a:p>
            <a:pPr marL="0" indent="0" eaLnBrk="1" hangingPunct="1"/>
            <a:r>
              <a:rPr lang="en-US" sz="1400" dirty="0" smtClean="0"/>
              <a:t>1880001024|1000000024|"SO:0001483"|"@"|"2010-03-03 00:00:00"|"SO:0000340"|1|"T"| "chr1"||||||||||||"GVF2I2B2|						</a:t>
            </a:r>
            <a:r>
              <a:rPr lang="en-US" sz="1400" dirty="0" smtClean="0">
                <a:solidFill>
                  <a:srgbClr val="7030A0"/>
                </a:solidFill>
              </a:rPr>
              <a:t>(chr1)</a:t>
            </a:r>
          </a:p>
          <a:p>
            <a:pPr marL="0" indent="0" eaLnBrk="1" hangingPunct="1"/>
            <a:r>
              <a:rPr lang="en-US" sz="1400" dirty="0" smtClean="0"/>
              <a:t>1880001024|1000000024|"SO:0001483"|"@"|"2010-03-03 00:00:00"|"SEQ:Start"|1|"N"|"E“| 1105366|||||||||||"GVF2I2B2|					      </a:t>
            </a:r>
            <a:r>
              <a:rPr lang="en-US" sz="1400" dirty="0" smtClean="0">
                <a:solidFill>
                  <a:srgbClr val="7030A0"/>
                </a:solidFill>
              </a:rPr>
              <a:t>(start position)</a:t>
            </a:r>
            <a:endParaRPr lang="en-US" sz="1400" dirty="0" smtClean="0"/>
          </a:p>
          <a:p>
            <a:pPr marL="0" indent="0" eaLnBrk="1" hangingPunct="1"/>
            <a:r>
              <a:rPr lang="en-US" sz="1400" dirty="0" smtClean="0"/>
              <a:t>1880001024|1000000024|"SO:0001483"|"@"|"2010-03-03 00:00:00"|"SEQ:End"|1|"N"|"E"| 1105366|||||||||||"GVF2I2B2|					       </a:t>
            </a:r>
            <a:r>
              <a:rPr lang="en-US" sz="1400" dirty="0" smtClean="0">
                <a:solidFill>
                  <a:srgbClr val="7030A0"/>
                </a:solidFill>
              </a:rPr>
              <a:t>(end </a:t>
            </a:r>
            <a:r>
              <a:rPr lang="en-US" sz="1400" dirty="0">
                <a:solidFill>
                  <a:srgbClr val="7030A0"/>
                </a:solidFill>
              </a:rPr>
              <a:t>position</a:t>
            </a:r>
            <a:r>
              <a:rPr lang="en-US" sz="1400" dirty="0" smtClean="0">
                <a:solidFill>
                  <a:srgbClr val="7030A0"/>
                </a:solidFill>
              </a:rPr>
              <a:t>)</a:t>
            </a:r>
            <a:endParaRPr lang="en-US" sz="1400" dirty="0" smtClean="0"/>
          </a:p>
          <a:p>
            <a:pPr marL="0" indent="0" eaLnBrk="1" hangingPunct="1"/>
            <a:r>
              <a:rPr lang="en-US" sz="1400" dirty="0" smtClean="0"/>
              <a:t>1880001024|1000000024|"SO:0001483"|"@"|"2010-03-03 00:00:00"|"SO:0001029"|1|"T"| "+"||||||||||||"GVF2I2B2”|						             </a:t>
            </a:r>
            <a:r>
              <a:rPr lang="en-US" sz="1400" dirty="0" smtClean="0">
                <a:solidFill>
                  <a:srgbClr val="7030A0"/>
                </a:solidFill>
              </a:rPr>
              <a:t>(+ strand)</a:t>
            </a:r>
            <a:endParaRPr lang="en-US" sz="1400" dirty="0" smtClean="0"/>
          </a:p>
          <a:p>
            <a:pPr marL="0" indent="0" eaLnBrk="1" hangingPunct="1"/>
            <a:r>
              <a:rPr lang="en-US" sz="1400" dirty="0" smtClean="0"/>
              <a:t>1880001024|1000000024|"SO:0001483"|"@"|"2010-03-03 00:00:00"|"SEQ:Zygosity"|1|"T"| "heterozygous"||||||||||||"GVF2I2B2”|				</a:t>
            </a:r>
            <a:r>
              <a:rPr lang="en-US" sz="1400" dirty="0"/>
              <a:t> </a:t>
            </a:r>
            <a:r>
              <a:rPr lang="en-US" sz="1400" dirty="0" smtClean="0"/>
              <a:t>                      </a:t>
            </a:r>
            <a:r>
              <a:rPr lang="en-US" sz="1400" dirty="0" smtClean="0">
                <a:solidFill>
                  <a:srgbClr val="7030A0"/>
                </a:solidFill>
              </a:rPr>
              <a:t>(heterozygous)</a:t>
            </a:r>
            <a:endParaRPr lang="en-US" sz="1400" dirty="0" smtClean="0"/>
          </a:p>
          <a:p>
            <a:pPr marL="0" indent="0" eaLnBrk="1" hangingPunct="1"/>
            <a:r>
              <a:rPr lang="en-US" sz="1400" dirty="0" smtClean="0"/>
              <a:t>1880001024|1000000024|"SO:0001483"|"@"|"2010-03-03 00:00:00"|"SEQ:HUGO"|1|"T"| "TTLL10"||||||||||||"GVF2I2B2"|				                   </a:t>
            </a:r>
            <a:r>
              <a:rPr lang="en-US" sz="1400" dirty="0" smtClean="0">
                <a:solidFill>
                  <a:srgbClr val="7030A0"/>
                </a:solidFill>
              </a:rPr>
              <a:t>(associated gene)</a:t>
            </a:r>
            <a:endParaRPr lang="en-US" sz="1400" dirty="0" smtClean="0"/>
          </a:p>
          <a:p>
            <a:pPr marL="0" indent="0" eaLnBrk="1" hangingPunct="1"/>
            <a:r>
              <a:rPr lang="en-US" sz="1400" dirty="0" smtClean="0"/>
              <a:t>1880001024|1000000024|"SO:0001483"|"@"|"2010-03-03 00:00:00"|"SO:0001791"|1|| ||||||||||||"GVF2I2B2"|					                        </a:t>
            </a:r>
            <a:r>
              <a:rPr lang="en-US" sz="1400" dirty="0" smtClean="0">
                <a:solidFill>
                  <a:srgbClr val="7030A0"/>
                </a:solidFill>
              </a:rPr>
              <a:t>(</a:t>
            </a:r>
            <a:r>
              <a:rPr lang="en-US" sz="1400" dirty="0" err="1" smtClean="0">
                <a:solidFill>
                  <a:srgbClr val="7030A0"/>
                </a:solidFill>
              </a:rPr>
              <a:t>exonic</a:t>
            </a:r>
            <a:r>
              <a:rPr lang="en-US" sz="1400" dirty="0" smtClean="0">
                <a:solidFill>
                  <a:srgbClr val="7030A0"/>
                </a:solidFill>
              </a:rPr>
              <a:t> variant)</a:t>
            </a:r>
            <a:endParaRPr lang="en-US" sz="1400" dirty="0"/>
          </a:p>
          <a:p>
            <a:pPr marL="0" indent="0" eaLnBrk="1" hangingPunct="1"/>
            <a:endParaRPr lang="en-US" sz="1400" dirty="0" smtClean="0"/>
          </a:p>
          <a:p>
            <a:pPr marL="0" indent="0" eaLnBrk="1" hangingPunct="1"/>
            <a:endParaRPr lang="en-US" sz="1400" dirty="0" smtClean="0"/>
          </a:p>
        </p:txBody>
      </p:sp>
      <p:sp>
        <p:nvSpPr>
          <p:cNvPr id="38917" name="Oval 1"/>
          <p:cNvSpPr>
            <a:spLocks noChangeArrowheads="1"/>
          </p:cNvSpPr>
          <p:nvPr/>
        </p:nvSpPr>
        <p:spPr bwMode="auto">
          <a:xfrm>
            <a:off x="2857500" y="2216150"/>
            <a:ext cx="25400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TextBox 6"/>
          <p:cNvSpPr txBox="1">
            <a:spLocks noChangeArrowheads="1"/>
          </p:cNvSpPr>
          <p:nvPr/>
        </p:nvSpPr>
        <p:spPr bwMode="auto">
          <a:xfrm>
            <a:off x="2857500" y="2317750"/>
            <a:ext cx="24892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/>
              <a:t>GVF2I2B2</a:t>
            </a:r>
          </a:p>
        </p:txBody>
      </p:sp>
      <p:sp>
        <p:nvSpPr>
          <p:cNvPr id="38919" name="TextBox 2"/>
          <p:cNvSpPr txBox="1">
            <a:spLocks noChangeArrowheads="1"/>
          </p:cNvSpPr>
          <p:nvPr/>
        </p:nvSpPr>
        <p:spPr bwMode="auto">
          <a:xfrm>
            <a:off x="7213600" y="1230313"/>
            <a:ext cx="86995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/>
              <a:t>GVF</a:t>
            </a:r>
          </a:p>
        </p:txBody>
      </p:sp>
      <p:sp>
        <p:nvSpPr>
          <p:cNvPr id="38920" name="TextBox 11"/>
          <p:cNvSpPr txBox="1">
            <a:spLocks noChangeArrowheads="1"/>
          </p:cNvSpPr>
          <p:nvPr/>
        </p:nvSpPr>
        <p:spPr bwMode="auto">
          <a:xfrm>
            <a:off x="168454" y="3708400"/>
            <a:ext cx="44114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dirty="0" smtClean="0"/>
              <a:t>I</a:t>
            </a:r>
          </a:p>
          <a:p>
            <a:r>
              <a:rPr lang="en-US" dirty="0" smtClean="0"/>
              <a:t>2</a:t>
            </a:r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8921" name="Bent-Up Arrow 12"/>
          <p:cNvSpPr>
            <a:spLocks/>
          </p:cNvSpPr>
          <p:nvPr/>
        </p:nvSpPr>
        <p:spPr bwMode="auto">
          <a:xfrm rot="10800000">
            <a:off x="152401" y="2406650"/>
            <a:ext cx="2025650" cy="731838"/>
          </a:xfrm>
          <a:custGeom>
            <a:avLst/>
            <a:gdLst>
              <a:gd name="T0" fmla="*/ 0 w 2025123"/>
              <a:gd name="T1" fmla="*/ 536873 h 731520"/>
              <a:gd name="T2" fmla="*/ 1746269 w 2025123"/>
              <a:gd name="T3" fmla="*/ 536873 h 731520"/>
              <a:gd name="T4" fmla="*/ 1746269 w 2025123"/>
              <a:gd name="T5" fmla="*/ 183200 h 731520"/>
              <a:gd name="T6" fmla="*/ 1661091 w 2025123"/>
              <a:gd name="T7" fmla="*/ 183200 h 731520"/>
              <a:gd name="T8" fmla="*/ 1844162 w 2025123"/>
              <a:gd name="T9" fmla="*/ 0 h 731520"/>
              <a:gd name="T10" fmla="*/ 2027231 w 2025123"/>
              <a:gd name="T11" fmla="*/ 183200 h 731520"/>
              <a:gd name="T12" fmla="*/ 1942053 w 2025123"/>
              <a:gd name="T13" fmla="*/ 183200 h 731520"/>
              <a:gd name="T14" fmla="*/ 1942053 w 2025123"/>
              <a:gd name="T15" fmla="*/ 732792 h 731520"/>
              <a:gd name="T16" fmla="*/ 0 w 2025123"/>
              <a:gd name="T17" fmla="*/ 732792 h 731520"/>
              <a:gd name="T18" fmla="*/ 0 w 2025123"/>
              <a:gd name="T19" fmla="*/ 536873 h 7315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25123"/>
              <a:gd name="T31" fmla="*/ 0 h 731520"/>
              <a:gd name="T32" fmla="*/ 2025123 w 2025123"/>
              <a:gd name="T33" fmla="*/ 731520 h 7315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25123" h="731520">
                <a:moveTo>
                  <a:pt x="0" y="535941"/>
                </a:moveTo>
                <a:lnTo>
                  <a:pt x="1744453" y="535941"/>
                </a:lnTo>
                <a:lnTo>
                  <a:pt x="1744453" y="182880"/>
                </a:lnTo>
                <a:lnTo>
                  <a:pt x="1659363" y="182880"/>
                </a:lnTo>
                <a:lnTo>
                  <a:pt x="1842243" y="0"/>
                </a:lnTo>
                <a:lnTo>
                  <a:pt x="2025123" y="182880"/>
                </a:lnTo>
                <a:lnTo>
                  <a:pt x="1940033" y="182880"/>
                </a:lnTo>
                <a:lnTo>
                  <a:pt x="1940033" y="731520"/>
                </a:lnTo>
                <a:lnTo>
                  <a:pt x="0" y="731520"/>
                </a:lnTo>
                <a:lnTo>
                  <a:pt x="0" y="53594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2" name="Bent-Up Arrow 18"/>
          <p:cNvSpPr>
            <a:spLocks/>
          </p:cNvSpPr>
          <p:nvPr/>
        </p:nvSpPr>
        <p:spPr bwMode="auto">
          <a:xfrm rot="5400000" flipV="1">
            <a:off x="6602412" y="1730376"/>
            <a:ext cx="682625" cy="1270000"/>
          </a:xfrm>
          <a:custGeom>
            <a:avLst/>
            <a:gdLst>
              <a:gd name="T0" fmla="*/ 0 w 682362"/>
              <a:gd name="T1" fmla="*/ 1086214 h 1270557"/>
              <a:gd name="T2" fmla="*/ 408476 w 682362"/>
              <a:gd name="T3" fmla="*/ 1086214 h 1270557"/>
              <a:gd name="T4" fmla="*/ 408476 w 682362"/>
              <a:gd name="T5" fmla="*/ 170291 h 1270557"/>
              <a:gd name="T6" fmla="*/ 316258 w 682362"/>
              <a:gd name="T7" fmla="*/ 170291 h 1270557"/>
              <a:gd name="T8" fmla="*/ 499836 w 682362"/>
              <a:gd name="T9" fmla="*/ 0 h 1270557"/>
              <a:gd name="T10" fmla="*/ 683414 w 682362"/>
              <a:gd name="T11" fmla="*/ 170291 h 1270557"/>
              <a:gd name="T12" fmla="*/ 591196 w 682362"/>
              <a:gd name="T13" fmla="*/ 170291 h 1270557"/>
              <a:gd name="T14" fmla="*/ 591196 w 682362"/>
              <a:gd name="T15" fmla="*/ 1268330 h 1270557"/>
              <a:gd name="T16" fmla="*/ 0 w 682362"/>
              <a:gd name="T17" fmla="*/ 1268330 h 1270557"/>
              <a:gd name="T18" fmla="*/ 0 w 682362"/>
              <a:gd name="T19" fmla="*/ 1086214 h 12705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2362"/>
              <a:gd name="T31" fmla="*/ 0 h 1270557"/>
              <a:gd name="T32" fmla="*/ 682362 w 682362"/>
              <a:gd name="T33" fmla="*/ 1270557 h 127055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2362" h="1270557">
                <a:moveTo>
                  <a:pt x="0" y="1088121"/>
                </a:moveTo>
                <a:lnTo>
                  <a:pt x="407848" y="1088121"/>
                </a:lnTo>
                <a:lnTo>
                  <a:pt x="407848" y="170591"/>
                </a:lnTo>
                <a:lnTo>
                  <a:pt x="315770" y="170591"/>
                </a:lnTo>
                <a:lnTo>
                  <a:pt x="499066" y="0"/>
                </a:lnTo>
                <a:lnTo>
                  <a:pt x="682362" y="170591"/>
                </a:lnTo>
                <a:lnTo>
                  <a:pt x="590284" y="170591"/>
                </a:lnTo>
                <a:lnTo>
                  <a:pt x="590284" y="1270557"/>
                </a:lnTo>
                <a:lnTo>
                  <a:pt x="0" y="1270557"/>
                </a:lnTo>
                <a:lnTo>
                  <a:pt x="0" y="108812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3" name="Rectangle 2"/>
          <p:cNvSpPr>
            <a:spLocks noChangeArrowheads="1"/>
          </p:cNvSpPr>
          <p:nvPr/>
        </p:nvSpPr>
        <p:spPr bwMode="auto">
          <a:xfrm>
            <a:off x="330200" y="1146175"/>
            <a:ext cx="6527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/>
              <a:t>chr1	VCF	SNV	1105366	1105366	.	+	</a:t>
            </a:r>
          </a:p>
          <a:p>
            <a:pPr algn="l"/>
            <a:r>
              <a:rPr lang="en-US" sz="1200"/>
              <a:t>.	ID=1;Reference_seq=T;Variant_seq=C;Variant_feature=exonic;Gene=TTLL10;</a:t>
            </a:r>
          </a:p>
          <a:p>
            <a:pPr algn="l"/>
            <a:r>
              <a:rPr lang="en-US" sz="1200"/>
              <a:t>Genotype=heterozygous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228600"/>
            <a:ext cx="9115425" cy="626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27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15425" cy="626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2438400"/>
            <a:ext cx="85915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685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Genomics Import Plugin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325"/>
            <a:ext cx="9448800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08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M - IT requirements">
  <a:themeElements>
    <a:clrScheme name="GEM - IT requirements 6">
      <a:dk1>
        <a:srgbClr val="000000"/>
      </a:dk1>
      <a:lt1>
        <a:srgbClr val="FFFFFF"/>
      </a:lt1>
      <a:dk2>
        <a:srgbClr val="000000"/>
      </a:dk2>
      <a:lt2>
        <a:srgbClr val="669966"/>
      </a:lt2>
      <a:accent1>
        <a:srgbClr val="CCCC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E2E2FF"/>
      </a:accent5>
      <a:accent6>
        <a:srgbClr val="8A8AB9"/>
      </a:accent6>
      <a:hlink>
        <a:srgbClr val="000066"/>
      </a:hlink>
      <a:folHlink>
        <a:srgbClr val="333399"/>
      </a:folHlink>
    </a:clrScheme>
    <a:fontScheme name="GEM - IT requireme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GEM - IT requirements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NCB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16697</TotalTime>
  <Words>423</Words>
  <Application>Microsoft Office PowerPoint</Application>
  <PresentationFormat>On-screen Show (4:3)</PresentationFormat>
  <Paragraphs>110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GEM - IT requirements</vt:lpstr>
      <vt:lpstr>2_NCBO</vt:lpstr>
      <vt:lpstr>Development of Genomics Plugins in i2b2</vt:lpstr>
      <vt:lpstr>Big Picture - Data flow of next-gen sequencing</vt:lpstr>
      <vt:lpstr>Importing NGS variant output into i2b2</vt:lpstr>
      <vt:lpstr>Pipeline  -  VCF to VCF-ANNO</vt:lpstr>
      <vt:lpstr>Pipeline  -  VCF-ANNO to GVF</vt:lpstr>
      <vt:lpstr>Pipeline – GVF to I2B2 records</vt:lpstr>
      <vt:lpstr>PowerPoint Presentation</vt:lpstr>
      <vt:lpstr>PowerPoint Presentation</vt:lpstr>
      <vt:lpstr>Genomics Import Plugin</vt:lpstr>
      <vt:lpstr>PowerPoint Presentation</vt:lpstr>
      <vt:lpstr>Mapping file</vt:lpstr>
      <vt:lpstr>PowerPoint Presentation</vt:lpstr>
      <vt:lpstr>PowerPoint Presentation</vt:lpstr>
      <vt:lpstr>PowerPoint Presentation</vt:lpstr>
      <vt:lpstr>Bulk Loader Status</vt:lpstr>
      <vt:lpstr>Bulk Loading Observations  </vt:lpstr>
      <vt:lpstr>Navigating NGS Variant Data      with Sequence Ontology</vt:lpstr>
      <vt:lpstr> </vt:lpstr>
      <vt:lpstr> </vt:lpstr>
      <vt:lpstr>Gene Association Modifier</vt:lpstr>
      <vt:lpstr>PowerPoint Presentation</vt:lpstr>
      <vt:lpstr>Specifying Gene Association Modifier</vt:lpstr>
      <vt:lpstr>Building a Translational Genomic Query</vt:lpstr>
      <vt:lpstr> </vt:lpstr>
      <vt:lpstr>Building a Translational Genomic Query</vt:lpstr>
      <vt:lpstr>Building a Translational Genomic Query</vt:lpstr>
      <vt:lpstr>Run the query</vt:lpstr>
      <vt:lpstr>Summary</vt:lpstr>
    </vt:vector>
  </TitlesOfParts>
  <Company>MGH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Shawn Murphy</dc:creator>
  <cp:lastModifiedBy>Phillips, Lori C.</cp:lastModifiedBy>
  <cp:revision>305</cp:revision>
  <cp:lastPrinted>2013-06-17T18:50:20Z</cp:lastPrinted>
  <dcterms:created xsi:type="dcterms:W3CDTF">2013-03-20T16:34:58Z</dcterms:created>
  <dcterms:modified xsi:type="dcterms:W3CDTF">2013-06-17T18:52:53Z</dcterms:modified>
</cp:coreProperties>
</file>