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29"/>
  </p:notesMasterIdLst>
  <p:handoutMasterIdLst>
    <p:handoutMasterId r:id="rId30"/>
  </p:handoutMasterIdLst>
  <p:sldIdLst>
    <p:sldId id="405" r:id="rId3"/>
    <p:sldId id="602" r:id="rId4"/>
    <p:sldId id="603" r:id="rId5"/>
    <p:sldId id="529" r:id="rId6"/>
    <p:sldId id="606" r:id="rId7"/>
    <p:sldId id="569" r:id="rId8"/>
    <p:sldId id="605" r:id="rId9"/>
    <p:sldId id="604" r:id="rId10"/>
    <p:sldId id="636" r:id="rId11"/>
    <p:sldId id="607" r:id="rId12"/>
    <p:sldId id="639" r:id="rId13"/>
    <p:sldId id="638" r:id="rId14"/>
    <p:sldId id="612" r:id="rId15"/>
    <p:sldId id="613" r:id="rId16"/>
    <p:sldId id="614" r:id="rId17"/>
    <p:sldId id="615" r:id="rId18"/>
    <p:sldId id="620" r:id="rId19"/>
    <p:sldId id="616" r:id="rId20"/>
    <p:sldId id="617" r:id="rId21"/>
    <p:sldId id="640" r:id="rId22"/>
    <p:sldId id="641" r:id="rId23"/>
    <p:sldId id="627" r:id="rId24"/>
    <p:sldId id="625" r:id="rId25"/>
    <p:sldId id="621" r:id="rId26"/>
    <p:sldId id="622" r:id="rId27"/>
    <p:sldId id="623" r:id="rId28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DBDBDB"/>
    <a:srgbClr val="D5D5D5"/>
    <a:srgbClr val="D1D1D1"/>
    <a:srgbClr val="C0C0C0"/>
    <a:srgbClr val="DDDDDD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51" autoAdjust="0"/>
  </p:normalViewPr>
  <p:slideViewPr>
    <p:cSldViewPr>
      <p:cViewPr>
        <p:scale>
          <a:sx n="75" d="100"/>
          <a:sy n="75" d="100"/>
        </p:scale>
        <p:origin x="-145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58E78924-9D5C-4BAF-9C50-963E4F9A9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56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AC448507-EB32-4BE3-BB95-815CD42F8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73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E8CEA48-F975-4D49-8D14-7F8E212FAEC5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365178E-6BC9-448A-A6D9-42AC04D23D09}" type="slidenum">
              <a:rPr lang="en-US" altLang="en-US" sz="1300" smtClean="0"/>
              <a:pPr/>
              <a:t>4</a:t>
            </a:fld>
            <a:endParaRPr lang="en-US" altLang="en-US" sz="1300" smtClean="0"/>
          </a:p>
        </p:txBody>
      </p:sp>
      <p:sp>
        <p:nvSpPr>
          <p:cNvPr id="79875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D1ADD9A-941A-4CE0-B11C-0292B0E657ED}" type="slidenum">
              <a:rPr lang="en-US" altLang="en-US" sz="1300"/>
              <a:pPr algn="r" eaLnBrk="1" hangingPunct="1"/>
              <a:t>4</a:t>
            </a:fld>
            <a:endParaRPr lang="en-US" altLang="en-US" sz="1300"/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 flipV="1">
            <a:off x="8645525" y="0"/>
            <a:ext cx="498475" cy="611188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 flipV="1">
            <a:off x="0" y="0"/>
            <a:ext cx="8659813" cy="611188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flipV="1">
            <a:off x="0" y="611188"/>
            <a:ext cx="8659813" cy="303212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flipV="1">
            <a:off x="8656638" y="611188"/>
            <a:ext cx="487362" cy="303212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790700"/>
            <a:ext cx="110172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 descr="i2b2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"/>
            <a:ext cx="50292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371600"/>
            <a:ext cx="6172200" cy="2057400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4876800"/>
            <a:ext cx="6553200" cy="71755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1800" b="1" i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DD93B2-08F8-4193-8E44-1C36A2876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FC17F-20F8-4F12-ADA9-1BDC97EDE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605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605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58A3A-7AF9-43A4-BC0A-C216F75A9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41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14450"/>
            <a:ext cx="8229600" cy="2484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51288"/>
            <a:ext cx="8229600" cy="2484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46097-CBD6-4A62-8739-B015257C6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18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CBO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95763"/>
            <a:ext cx="71628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0"/>
            <a:ext cx="6400800" cy="15240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FAEAA4-5836-48C0-B11E-823EE048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3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944562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3C34E74-32C7-4129-9404-572E2B32D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26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5BC71D6-D5CF-4F0E-A547-57DC6AF39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45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A66C5A1-B651-4DD1-8B60-BCB8F3E3B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53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AF9E8C-8913-444C-9645-37EFDD9DE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08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FC20008-418D-45FA-8106-B1659BBDC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6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D4160E-6AD3-4868-B162-46B56D361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5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A13E7-5C10-42B8-A77E-5FC15D395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3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BC81521-7BFB-4FA4-9723-024EF15FF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02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BD65BE-D80A-4D87-9756-126D872A2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60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AEBC807-313C-4483-9C39-CBAB126E1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37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6A987A2-3FE8-4340-B0BF-5C0A414FD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22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7150" y="6356350"/>
            <a:ext cx="19050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30550" y="63627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175500" y="6350000"/>
            <a:ext cx="19050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1D1C731-AE69-434D-8019-E533DC808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8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34F8A-0010-4681-8346-8C91076DB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9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FC99D-F5EF-47E9-97F0-706FB3447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0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3DC4C-2E51-4C66-A2C8-72F6C0ECB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F893-AEB0-4643-8277-BD22396A8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8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3C2B8-E386-4E2F-BF52-2566B8779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3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6706A-D58E-4260-865E-7139D143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39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E099B-FB43-4351-BBE3-ECF95D3B5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6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30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4450"/>
            <a:ext cx="8229600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38900"/>
            <a:ext cx="16764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15100"/>
            <a:ext cx="28956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53200"/>
            <a:ext cx="1905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354ED2CB-B2DE-4BD4-92C1-7AF5E3128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902700" y="0"/>
            <a:ext cx="241300" cy="334963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8907463" cy="334963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52413"/>
            <a:ext cx="8907463" cy="204787"/>
          </a:xfrm>
          <a:prstGeom prst="rect">
            <a:avLst/>
          </a:prstGeom>
          <a:solidFill>
            <a:srgbClr val="3333CC"/>
          </a:solidFill>
          <a:ln w="12700">
            <a:solidFill>
              <a:srgbClr val="33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902700" y="257175"/>
            <a:ext cx="241300" cy="19843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E4E4E4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9pPr>
    </p:titleStyle>
    <p:bodyStyle>
      <a:lvl1pPr marL="228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543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1145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5pPr>
      <a:lvl6pPr marL="25717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6pPr>
      <a:lvl7pPr marL="3028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7pPr>
      <a:lvl8pPr marL="34861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8pPr>
      <a:lvl9pPr marL="39433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 sz="1200" b="1">
                <a:solidFill>
                  <a:prstClr val="black">
                    <a:tint val="75000"/>
                  </a:prst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8864062-EB36-48E5-A80D-D509BCCAB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3" name="Picture 19" descr="ncbo_logo_vertica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0"/>
            <a:ext cx="8810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1752600"/>
            <a:ext cx="6248400" cy="16764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Ontology Approaches </a:t>
            </a:r>
            <a:r>
              <a:rPr lang="en-US" altLang="en-US" sz="3200" dirty="0" smtClean="0"/>
              <a:t>for Federated Query Tools</a:t>
            </a:r>
            <a:endParaRPr lang="en-US" altLang="en-US" sz="3200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667500" cy="1371600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Lori Phillips MS</a:t>
            </a:r>
          </a:p>
          <a:p>
            <a:pPr eaLnBrk="1" hangingPunct="1"/>
            <a:r>
              <a:rPr lang="en-US" altLang="en-US" sz="2400" dirty="0" smtClean="0"/>
              <a:t>March 2015</a:t>
            </a: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Concept_dimension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queries:Biobank</a:t>
            </a: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62400" y="1547127"/>
            <a:ext cx="426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concept_path</a:t>
            </a:r>
            <a:r>
              <a:rPr lang="en-US" altLang="en-US" sz="2800" dirty="0" smtClean="0">
                <a:solidFill>
                  <a:srgbClr val="000000"/>
                </a:solidFill>
              </a:rPr>
              <a:t> like </a:t>
            </a:r>
            <a:r>
              <a:rPr lang="en-US" sz="2800" dirty="0" smtClean="0"/>
              <a:t>'\PCORI\DEMOGRAPHIC\BIOBANK_FLAG\Y\%'</a:t>
            </a:r>
            <a:endParaRPr lang="en-US" sz="2800" dirty="0"/>
          </a:p>
          <a:p>
            <a:pPr algn="l"/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52442"/>
            <a:ext cx="2819400" cy="325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5689937"/>
            <a:ext cx="876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to match your </a:t>
            </a:r>
            <a:r>
              <a:rPr lang="en-US" dirty="0" smtClean="0"/>
              <a:t>code for </a:t>
            </a:r>
            <a:r>
              <a:rPr lang="en-US" dirty="0" err="1" smtClean="0"/>
              <a:t>biobank</a:t>
            </a:r>
            <a:r>
              <a:rPr lang="en-US" dirty="0" smtClean="0"/>
              <a:t> specimens.</a:t>
            </a:r>
            <a:endParaRPr lang="en-US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5114074"/>
            <a:ext cx="8991600" cy="44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75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patient_dim</a:t>
            </a:r>
            <a:r>
              <a:rPr lang="en-US" dirty="0" smtClean="0"/>
              <a:t> v </a:t>
            </a:r>
            <a:r>
              <a:rPr lang="en-US" dirty="0" err="1" smtClean="0"/>
              <a:t>concept_dim</a:t>
            </a:r>
            <a:r>
              <a:rPr lang="en-US" dirty="0" smtClean="0"/>
              <a:t>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HISTORY: early versions of i2b2 did not support the </a:t>
            </a:r>
            <a:r>
              <a:rPr lang="en-US" dirty="0" err="1" smtClean="0"/>
              <a:t>patient_dimension</a:t>
            </a:r>
            <a:r>
              <a:rPr lang="en-US" dirty="0" smtClean="0"/>
              <a:t> approach.  </a:t>
            </a:r>
          </a:p>
          <a:p>
            <a:pPr lvl="1"/>
            <a:r>
              <a:rPr lang="en-US" dirty="0" smtClean="0"/>
              <a:t>Demographic data was inserted as entry in </a:t>
            </a:r>
            <a:r>
              <a:rPr lang="en-US" dirty="0" err="1" smtClean="0"/>
              <a:t>observation_fact</a:t>
            </a:r>
            <a:r>
              <a:rPr lang="en-US" dirty="0" smtClean="0"/>
              <a:t> table and as a result appeared as a tick mark on the timeline.</a:t>
            </a:r>
          </a:p>
          <a:p>
            <a:pPr lvl="1"/>
            <a:endParaRPr lang="en-US" dirty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does not require an entry in the </a:t>
            </a:r>
            <a:r>
              <a:rPr lang="en-US" dirty="0" err="1" smtClean="0"/>
              <a:t>observation_fact</a:t>
            </a:r>
            <a:r>
              <a:rPr lang="en-US" dirty="0" smtClean="0"/>
              <a:t> table for that concep</a:t>
            </a:r>
            <a:r>
              <a:rPr lang="en-US" dirty="0"/>
              <a:t>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will not result in a tick mark in the timeline for that concept.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is easier to maintain.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Modifiers</a:t>
            </a:r>
            <a:endParaRPr lang="en-US" dirty="0"/>
          </a:p>
        </p:txBody>
      </p:sp>
      <p:pic>
        <p:nvPicPr>
          <p:cNvPr id="26626" name="Picture 2" descr="C:\Users\lcp5.PARTNERS\AppData\Local\Microsoft\Windows\Temporary Internet Files\Content.Outlook\6JN9C8E2\Screen Shot 2015-03-03 at 1.46.24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144000" cy="110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lcp5.PARTNERS\AppData\Local\Microsoft\Windows\Temporary Internet Files\Content.Outlook\6JN9C8E2\Screen Shot 2015-03-03 at 1.51.00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219200"/>
            <a:ext cx="328612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62400" y="1547127"/>
            <a:ext cx="487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_path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 smtClean="0">
                <a:solidFill>
                  <a:srgbClr val="000000"/>
                </a:solidFill>
              </a:rPr>
              <a:t>like </a:t>
            </a:r>
            <a:r>
              <a:rPr lang="en-US" sz="2800" dirty="0" smtClean="0"/>
              <a:t>'\</a:t>
            </a:r>
            <a:r>
              <a:rPr lang="en-US" sz="2800" dirty="0" smtClean="0"/>
              <a:t>PCORI_MOD\DX_SOURCE\AD%'</a:t>
            </a:r>
            <a:endParaRPr lang="en-US" sz="2800" dirty="0"/>
          </a:p>
          <a:p>
            <a:pPr algn="l"/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5999202"/>
            <a:ext cx="8763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to match your </a:t>
            </a:r>
            <a:r>
              <a:rPr lang="en-US" dirty="0" smtClean="0"/>
              <a:t>codes </a:t>
            </a:r>
            <a:r>
              <a:rPr lang="en-US" dirty="0" smtClean="0"/>
              <a:t>for </a:t>
            </a:r>
            <a:r>
              <a:rPr lang="en-US" dirty="0" smtClean="0"/>
              <a:t>DX Type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2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</a:t>
            </a:r>
            <a:r>
              <a:rPr lang="en-US" dirty="0" err="1" smtClean="0"/>
              <a:t>concept_dimension</a:t>
            </a:r>
            <a:r>
              <a:rPr lang="en-US" dirty="0" smtClean="0"/>
              <a:t> based queries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33500"/>
            <a:ext cx="5991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5562600"/>
            <a:ext cx="8574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Diagnoses, Procedures typically require a merge </a:t>
            </a:r>
          </a:p>
          <a:p>
            <a:pPr algn="l"/>
            <a:r>
              <a:rPr lang="en-US" dirty="0"/>
              <a:t>o</a:t>
            </a:r>
            <a:r>
              <a:rPr lang="en-US" dirty="0" smtClean="0"/>
              <a:t>f local terms within the tree.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institution uses ICD-9 …</a:t>
            </a:r>
          </a:p>
          <a:p>
            <a:endParaRPr lang="en-US" dirty="0"/>
          </a:p>
          <a:p>
            <a:pPr lvl="1"/>
            <a:r>
              <a:rPr lang="en-US" dirty="0" smtClean="0"/>
              <a:t>Change the </a:t>
            </a:r>
            <a:r>
              <a:rPr lang="en-US" dirty="0" err="1" smtClean="0"/>
              <a:t>c_basecode</a:t>
            </a:r>
            <a:r>
              <a:rPr lang="en-US" dirty="0" smtClean="0"/>
              <a:t> to match your code format.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PCORI_BASECODE			C_BASECODE</a:t>
            </a:r>
          </a:p>
          <a:p>
            <a:pPr marL="400050" lvl="1" indent="0">
              <a:buNone/>
            </a:pPr>
            <a:r>
              <a:rPr lang="en-US" dirty="0" smtClean="0"/>
              <a:t>ICD9:250.1				MY_ICD9:250.1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 err="1" smtClean="0"/>
              <a:t>pcornet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 err="1" smtClean="0"/>
              <a:t>c_basecode</a:t>
            </a:r>
            <a:r>
              <a:rPr lang="en-US" dirty="0" smtClean="0"/>
              <a:t> = replace(</a:t>
            </a:r>
            <a:r>
              <a:rPr lang="en-US" dirty="0" err="1" smtClean="0"/>
              <a:t>pcori_basecode</a:t>
            </a:r>
            <a:r>
              <a:rPr lang="en-US" dirty="0" smtClean="0"/>
              <a:t>, ‘ICD9:’, ‘MY_ICD9:’)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/>
              <a:t>c_basecode</a:t>
            </a:r>
            <a:r>
              <a:rPr lang="en-US" dirty="0"/>
              <a:t> is not null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pcori_basecode</a:t>
            </a:r>
            <a:r>
              <a:rPr lang="en-US" dirty="0"/>
              <a:t> 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like ‘\PCORI\DIAGNOSIS\09\%‘;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 </a:t>
            </a:r>
            <a:r>
              <a:rPr lang="en-US" dirty="0" err="1" smtClean="0"/>
              <a:t>plain_code</a:t>
            </a:r>
            <a:r>
              <a:rPr lang="en-US" dirty="0" smtClean="0"/>
              <a:t>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institution uses ICD-9 but in a </a:t>
            </a:r>
            <a:r>
              <a:rPr lang="en-US" dirty="0" err="1" smtClean="0"/>
              <a:t>plain_code</a:t>
            </a:r>
            <a:r>
              <a:rPr lang="en-US" dirty="0" smtClean="0"/>
              <a:t> format…</a:t>
            </a:r>
            <a:endParaRPr lang="en-US" dirty="0"/>
          </a:p>
          <a:p>
            <a:pPr lvl="1"/>
            <a:r>
              <a:rPr lang="en-US" dirty="0" smtClean="0"/>
              <a:t>Change the </a:t>
            </a:r>
            <a:r>
              <a:rPr lang="en-US" dirty="0" err="1" smtClean="0"/>
              <a:t>c_basecode</a:t>
            </a:r>
            <a:r>
              <a:rPr lang="en-US" dirty="0" smtClean="0"/>
              <a:t> to match your code format.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PCORI_BASECODE			C_BASECODE</a:t>
            </a:r>
          </a:p>
          <a:p>
            <a:pPr marL="400050" lvl="1" indent="0">
              <a:buNone/>
            </a:pPr>
            <a:r>
              <a:rPr lang="en-US" dirty="0" smtClean="0"/>
              <a:t>ICD9:250.1				2501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 err="1" smtClean="0"/>
              <a:t>pcornet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 err="1" smtClean="0"/>
              <a:t>c_basecode</a:t>
            </a:r>
            <a:r>
              <a:rPr lang="en-US" dirty="0" smtClean="0"/>
              <a:t> = substring(</a:t>
            </a:r>
            <a:r>
              <a:rPr lang="en-US" dirty="0" err="1" smtClean="0"/>
              <a:t>pcori_basecode</a:t>
            </a:r>
            <a:r>
              <a:rPr lang="en-US" dirty="0"/>
              <a:t>, 6, 25) 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 smtClean="0"/>
              <a:t>pcori_basecode</a:t>
            </a:r>
            <a:r>
              <a:rPr lang="en-US" dirty="0" smtClean="0"/>
              <a:t> </a:t>
            </a:r>
            <a:r>
              <a:rPr lang="en-US" dirty="0"/>
              <a:t>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</a:t>
            </a:r>
            <a:r>
              <a:rPr lang="en-US" dirty="0" smtClean="0"/>
              <a:t>like ‘\PCORI\DIAGNOSIS\09\%‘;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update </a:t>
            </a:r>
            <a:r>
              <a:rPr lang="en-US" dirty="0" err="1"/>
              <a:t>pcornet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set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replace(</a:t>
            </a:r>
            <a:r>
              <a:rPr lang="en-US" dirty="0" err="1" smtClean="0"/>
              <a:t>c_basecode</a:t>
            </a:r>
            <a:r>
              <a:rPr lang="en-US" dirty="0"/>
              <a:t>, '.', '')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 smtClean="0"/>
              <a:t>pcori_basecode</a:t>
            </a:r>
            <a:r>
              <a:rPr lang="en-US" dirty="0" smtClean="0"/>
              <a:t> </a:t>
            </a:r>
            <a:r>
              <a:rPr lang="en-US" dirty="0"/>
              <a:t>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like ‘\</a:t>
            </a:r>
            <a:r>
              <a:rPr lang="en-US" dirty="0" smtClean="0"/>
              <a:t>PCORI\DIAGNOSIS\09\%‘;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diagnoses codes (non-ICD9)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codes need to be mapped/merged.</a:t>
            </a:r>
          </a:p>
          <a:p>
            <a:r>
              <a:rPr lang="en-US" dirty="0" smtClean="0"/>
              <a:t>Mapper cell / mapping tool plugins exist for workbench.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6"/>
          <a:stretch/>
        </p:blipFill>
        <p:spPr bwMode="auto">
          <a:xfrm>
            <a:off x="381000" y="2209800"/>
            <a:ext cx="83820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5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105400" y="1314450"/>
            <a:ext cx="4038600" cy="5121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947988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947988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5562600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Source fields are local terms.</a:t>
            </a:r>
          </a:p>
          <a:p>
            <a:pPr algn="l"/>
            <a:r>
              <a:rPr lang="en-US" sz="1800" dirty="0" smtClean="0"/>
              <a:t>Destination fields are PCORI terms.</a:t>
            </a:r>
            <a:endParaRPr 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614024"/>
              </p:ext>
            </p:extLst>
          </p:nvPr>
        </p:nvGraphicFramePr>
        <p:xfrm>
          <a:off x="2286000" y="1143000"/>
          <a:ext cx="4439285" cy="40798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39305"/>
                <a:gridCol w="1799980"/>
              </a:tblGrid>
              <a:tr h="25157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PROJECT_ONT_MAPPING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6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SOURCE_CODING_SYSTEM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SOURCE_BASECODE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VARCHAR(2000)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SOURCE_FULLNAME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SOURCE_TOOLTIP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SOURCE_TABLE_CD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SOURCE_KEY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DESTINATION_CODING_SYSTEM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DESTINATION_BASECODE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VARCHAR(2000)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DESTINATION_FULLNAME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DESTINATION_TABLE_CD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DESTINATION_KEY</a:t>
                      </a:r>
                      <a:endParaRPr lang="en-US" sz="1000" b="1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MAPPING_SOURCE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VARFLAG</a:t>
                      </a:r>
                      <a:endParaRPr lang="en-US" sz="1000" b="1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FLAG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STATUS_CD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90625" algn="l"/>
                        </a:tabLs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UPDATE_DATE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DATETIME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90625" algn="l"/>
                        </a:tabLs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C_TOTALNUM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76550" y="2455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Reuse mappings from other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local codes already exist within an ICD9 hierarchy.. </a:t>
            </a:r>
          </a:p>
          <a:p>
            <a:r>
              <a:rPr lang="en-US" dirty="0"/>
              <a:t>F</a:t>
            </a:r>
            <a:r>
              <a:rPr lang="en-US" dirty="0" smtClean="0"/>
              <a:t>ind the </a:t>
            </a:r>
            <a:r>
              <a:rPr lang="en-US" dirty="0" err="1" smtClean="0"/>
              <a:t>c_fullname</a:t>
            </a:r>
            <a:r>
              <a:rPr lang="en-US" dirty="0" smtClean="0"/>
              <a:t>, </a:t>
            </a:r>
            <a:r>
              <a:rPr lang="en-US" dirty="0" err="1" smtClean="0"/>
              <a:t>c_basecode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c_name</a:t>
            </a:r>
            <a:r>
              <a:rPr lang="en-US" dirty="0" smtClean="0"/>
              <a:t> of parent of the term and use that as your mapping’s destination.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92400"/>
            <a:ext cx="46386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3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Reuse </a:t>
            </a:r>
            <a:r>
              <a:rPr lang="en-US" dirty="0" smtClean="0"/>
              <a:t>mappings,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WITH </a:t>
            </a:r>
            <a:r>
              <a:rPr lang="en-US" dirty="0"/>
              <a:t>joined </a:t>
            </a:r>
            <a:r>
              <a:rPr lang="en-US" dirty="0" smtClean="0"/>
              <a:t>as(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r2.c_basecode as </a:t>
            </a:r>
            <a:r>
              <a:rPr lang="en-US" dirty="0" err="1"/>
              <a:t>sourceCode</a:t>
            </a:r>
            <a:r>
              <a:rPr lang="en-US" dirty="0"/>
              <a:t>, </a:t>
            </a:r>
            <a:r>
              <a:rPr lang="en-US" dirty="0" smtClean="0"/>
              <a:t>r1.c_fullname </a:t>
            </a:r>
            <a:r>
              <a:rPr lang="en-US" dirty="0"/>
              <a:t>as destination, r1.c_basecode  as </a:t>
            </a:r>
            <a:r>
              <a:rPr lang="en-US" dirty="0" err="1"/>
              <a:t>destCode</a:t>
            </a:r>
            <a:r>
              <a:rPr lang="en-US" dirty="0"/>
              <a:t>, r1.c_name as </a:t>
            </a:r>
            <a:r>
              <a:rPr lang="en-US" dirty="0" err="1" smtClean="0"/>
              <a:t>destName</a:t>
            </a:r>
            <a:r>
              <a:rPr lang="en-US" dirty="0" smtClean="0"/>
              <a:t> from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local_ont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r1 inner join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local_ont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r2 on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r1.c_fullname=r2.c_path </a:t>
            </a:r>
            <a:r>
              <a:rPr lang="en-US" dirty="0" smtClean="0"/>
              <a:t>where r2.c_basecode </a:t>
            </a:r>
            <a:r>
              <a:rPr lang="en-US" dirty="0"/>
              <a:t>in (select </a:t>
            </a:r>
            <a:r>
              <a:rPr lang="en-US" dirty="0" err="1"/>
              <a:t>source_basecode</a:t>
            </a:r>
            <a:r>
              <a:rPr lang="en-US" dirty="0"/>
              <a:t> from </a:t>
            </a:r>
            <a:r>
              <a:rPr lang="en-US" dirty="0" err="1"/>
              <a:t>project_ont_mapping</a:t>
            </a:r>
            <a:r>
              <a:rPr lang="en-US" dirty="0"/>
              <a:t> where </a:t>
            </a:r>
            <a:r>
              <a:rPr lang="en-US" dirty="0" err="1"/>
              <a:t>destination_fullname</a:t>
            </a:r>
            <a:r>
              <a:rPr lang="en-US" dirty="0"/>
              <a:t> is null))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update </a:t>
            </a:r>
            <a:r>
              <a:rPr lang="en-US" dirty="0" err="1"/>
              <a:t>project_ont_mapping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set </a:t>
            </a:r>
            <a:r>
              <a:rPr lang="en-US" dirty="0" err="1"/>
              <a:t>destination_fullname</a:t>
            </a:r>
            <a:r>
              <a:rPr lang="en-US" dirty="0"/>
              <a:t> = </a:t>
            </a:r>
            <a:r>
              <a:rPr lang="en-US" dirty="0" err="1"/>
              <a:t>joined.destination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destination_basecode</a:t>
            </a:r>
            <a:r>
              <a:rPr lang="en-US" dirty="0"/>
              <a:t> = </a:t>
            </a:r>
            <a:r>
              <a:rPr lang="en-US" dirty="0" err="1"/>
              <a:t>joined.destCode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destination_name</a:t>
            </a:r>
            <a:r>
              <a:rPr lang="en-US" dirty="0"/>
              <a:t> = </a:t>
            </a:r>
            <a:r>
              <a:rPr lang="en-US" dirty="0" err="1"/>
              <a:t>joined.destName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from joined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joined.sourceCode</a:t>
            </a:r>
            <a:r>
              <a:rPr lang="en-US" dirty="0"/>
              <a:t> = </a:t>
            </a:r>
            <a:r>
              <a:rPr lang="en-US" dirty="0" err="1"/>
              <a:t>source_basecode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3077527"/>
            <a:ext cx="4038600" cy="3551873"/>
          </a:xfrm>
        </p:spPr>
        <p:txBody>
          <a:bodyPr/>
          <a:lstStyle/>
          <a:p>
            <a:r>
              <a:rPr lang="en-US" dirty="0" smtClean="0"/>
              <a:t>Local </a:t>
            </a:r>
            <a:r>
              <a:rPr lang="en-US" dirty="0"/>
              <a:t>codes need to be integrated into the </a:t>
            </a:r>
            <a:r>
              <a:rPr lang="en-US" dirty="0" smtClean="0"/>
              <a:t>central</a:t>
            </a:r>
            <a:r>
              <a:rPr lang="en-US" dirty="0" smtClean="0"/>
              <a:t> </a:t>
            </a:r>
            <a:r>
              <a:rPr lang="en-US" dirty="0"/>
              <a:t>hierarchy</a:t>
            </a:r>
          </a:p>
          <a:p>
            <a:r>
              <a:rPr lang="en-US" dirty="0"/>
              <a:t>Tools </a:t>
            </a:r>
            <a:r>
              <a:rPr lang="en-US" dirty="0" smtClean="0"/>
              <a:t>and </a:t>
            </a:r>
            <a:r>
              <a:rPr lang="en-US" dirty="0"/>
              <a:t>strategies to assist with this effort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91062" y="2895600"/>
            <a:ext cx="4038600" cy="4267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772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9906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en-US" dirty="0"/>
              <a:t>A </a:t>
            </a:r>
            <a:r>
              <a:rPr lang="en-US" dirty="0" smtClean="0"/>
              <a:t>requirement </a:t>
            </a:r>
            <a:r>
              <a:rPr lang="en-US" dirty="0"/>
              <a:t>in </a:t>
            </a:r>
            <a:r>
              <a:rPr lang="en-US" dirty="0" smtClean="0"/>
              <a:t>some federated query systems such as PCORI </a:t>
            </a:r>
            <a:r>
              <a:rPr lang="en-US" dirty="0" smtClean="0"/>
              <a:t>is </a:t>
            </a:r>
            <a:r>
              <a:rPr lang="en-US" dirty="0"/>
              <a:t>that all i2b2 instances </a:t>
            </a:r>
            <a:r>
              <a:rPr lang="en-US" dirty="0" smtClean="0"/>
              <a:t>need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map their ontologies </a:t>
            </a:r>
            <a:r>
              <a:rPr lang="en-US" dirty="0"/>
              <a:t>to a central </a:t>
            </a:r>
            <a:r>
              <a:rPr lang="en-US" dirty="0" smtClean="0"/>
              <a:t>ontology</a:t>
            </a:r>
            <a:r>
              <a:rPr lang="en-US" dirty="0"/>
              <a:t>.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15" y="2819400"/>
            <a:ext cx="375348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77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mappings with UMLS </a:t>
            </a:r>
            <a:r>
              <a:rPr lang="en-US" dirty="0" err="1" smtClean="0"/>
              <a:t>MetaMap</a:t>
            </a:r>
            <a:endParaRPr lang="en-US" dirty="0"/>
          </a:p>
        </p:txBody>
      </p:sp>
      <p:pic>
        <p:nvPicPr>
          <p:cNvPr id="27650" name="Picture 2" descr="C:\Users\lcp5.PARTNERS\AppData\Local\Microsoft\Windows\Temporary Internet Files\Content.Outlook\6JN9C8E2\Screen Shot 2015-03-03 at 2.08.28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4914853" cy="530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400" y="1295400"/>
            <a:ext cx="335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 smtClean="0">
                <a:solidFill>
                  <a:srgbClr val="000000"/>
                </a:solidFill>
              </a:rPr>
              <a:t>Interactive tool that uses UMLS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MetaMap</a:t>
            </a:r>
            <a:r>
              <a:rPr lang="en-US" altLang="en-US" sz="2800" dirty="0" smtClean="0">
                <a:solidFill>
                  <a:srgbClr val="000000"/>
                </a:solidFill>
              </a:rPr>
              <a:t> to find mappings for your local unmapped terms.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44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mappings</a:t>
            </a:r>
            <a:endParaRPr lang="en-US" dirty="0"/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1" y="1584325"/>
            <a:ext cx="6796619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914400"/>
            <a:ext cx="7315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/>
              <a:t>Tool for assigning/verifying mappings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79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Integration tool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581025" y="4473476"/>
            <a:ext cx="783099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/>
              <a:t>Select path symbol format (S,M,L</a:t>
            </a:r>
            <a:r>
              <a:rPr lang="en-US" altLang="en-US" sz="2600" dirty="0" smtClean="0"/>
              <a:t>)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en-US" sz="2000" dirty="0"/>
              <a:t>\i2b2</a:t>
            </a:r>
            <a:r>
              <a:rPr lang="en-US" sz="2000" dirty="0"/>
              <a:t>\Diagnoses\Metabolic and immunity disorders (270-279</a:t>
            </a:r>
            <a:r>
              <a:rPr lang="en-US" sz="2000" dirty="0" smtClean="0"/>
              <a:t>)\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sz="2000" dirty="0"/>
              <a:t>	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277) Other and unspecified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disor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~</a:t>
            </a:r>
            <a:r>
              <a:rPr lang="en-US" sz="2000" dirty="0" smtClean="0"/>
              <a:t>\(</a:t>
            </a:r>
            <a:r>
              <a:rPr lang="en-US" sz="2000" dirty="0"/>
              <a:t>277-0) Cystic fibrosis\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 smtClean="0"/>
              <a:t>Start </a:t>
            </a:r>
            <a:r>
              <a:rPr lang="en-US" altLang="en-US" sz="2600" dirty="0"/>
              <a:t>integration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/>
              <a:t>Refresh process status until integration is complete.</a:t>
            </a: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882775"/>
            <a:ext cx="807720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533400" y="1046202"/>
            <a:ext cx="1036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 smtClean="0"/>
              <a:t>Tool to build ontology table after mappings are completed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04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Export tool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Exports result of integration process as a single, delimited i2b2 metadata file.</a:t>
            </a:r>
          </a:p>
          <a:p>
            <a:endParaRPr lang="en-US" altLang="en-US" dirty="0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592931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6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map/merge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small number of local codes to merge, 		use the Edit Terms view.</a:t>
            </a:r>
          </a:p>
          <a:p>
            <a:pPr lvl="1"/>
            <a:r>
              <a:rPr lang="en-US" dirty="0" smtClean="0"/>
              <a:t>User must be set up with EDITOR role</a:t>
            </a:r>
          </a:p>
        </p:txBody>
      </p:sp>
      <p:pic>
        <p:nvPicPr>
          <p:cNvPr id="38914" name="Picture 2" descr="C:\Users\lcp5.PARTNERS\AppData\Local\Microsoft\Windows\Temporary Internet Files\Content.Outlook\6JN9C8E2\Screen Shot 2014-07-08 at 2 03 20 P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61"/>
          <a:stretch/>
        </p:blipFill>
        <p:spPr bwMode="auto">
          <a:xfrm>
            <a:off x="1219200" y="2679700"/>
            <a:ext cx="7019925" cy="39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12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Terms View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90" y="1314450"/>
            <a:ext cx="6730819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9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term added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5771429" cy="464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3513" y="6182499"/>
            <a:ext cx="82333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need to export file, term is added to table automatically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254343"/>
              </p:ext>
            </p:extLst>
          </p:nvPr>
        </p:nvGraphicFramePr>
        <p:xfrm>
          <a:off x="228600" y="1172515"/>
          <a:ext cx="5257800" cy="5533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2" name="Document" r:id="rId3" imgW="6136119" imgH="6487228" progId="Word.Document.8">
                  <p:embed/>
                </p:oleObj>
              </mc:Choice>
              <mc:Fallback>
                <p:oleObj name="Document" r:id="rId3" imgW="6136119" imgH="6487228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72515"/>
                        <a:ext cx="5257800" cy="55330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queries from metadata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038600" cy="51212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0" y="2076450"/>
            <a:ext cx="3352800" cy="3409950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/>
              <a:t>select </a:t>
            </a:r>
            <a:r>
              <a:rPr lang="en-US" altLang="en-US" sz="2000" dirty="0" err="1"/>
              <a:t>patient_num</a:t>
            </a:r>
            <a:r>
              <a:rPr lang="en-US" altLang="en-US" sz="2000" dirty="0"/>
              <a:t> from </a:t>
            </a:r>
            <a:r>
              <a:rPr lang="en-US" altLang="en-US" sz="2000" dirty="0" err="1"/>
              <a:t>observation_fact</a:t>
            </a:r>
            <a:r>
              <a:rPr lang="en-US" altLang="en-US" sz="2000" dirty="0"/>
              <a:t> where [</a:t>
            </a:r>
            <a:r>
              <a:rPr lang="en-US" altLang="en-US" sz="2000" dirty="0" err="1"/>
              <a:t>c_facttablecolumnname</a:t>
            </a:r>
            <a:r>
              <a:rPr lang="en-US" altLang="en-US" sz="2000" dirty="0"/>
              <a:t>] IN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(select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c_facttablecolumnname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from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c_tablename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 where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c_columnname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c_operator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c_dimcode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30021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434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3200">
                <a:solidFill>
                  <a:schemeClr val="tx2"/>
                </a:solidFill>
                <a:cs typeface="Arial" charset="0"/>
              </a:rPr>
              <a:t>i2b2 Star Schema</a:t>
            </a:r>
          </a:p>
        </p:txBody>
      </p:sp>
      <p:graphicFrame>
        <p:nvGraphicFramePr>
          <p:cNvPr id="22531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524000" y="1730375"/>
          <a:ext cx="6934200" cy="436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Visio" r:id="rId4" imgW="5137404" imgH="3233166" progId="Visio.Drawing.11">
                  <p:embed/>
                </p:oleObj>
              </mc:Choice>
              <mc:Fallback>
                <p:oleObj name="Visio" r:id="rId4" imgW="5137404" imgH="3233166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730375"/>
                        <a:ext cx="6934200" cy="436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Visit_dimension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queries:Encounter</a:t>
            </a:r>
            <a:r>
              <a:rPr lang="en-US" altLang="en-US" dirty="0" smtClean="0"/>
              <a:t> types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>
                <a:solidFill>
                  <a:srgbClr val="000000"/>
                </a:solidFill>
              </a:rPr>
              <a:t>patient_num</a:t>
            </a:r>
            <a:r>
              <a:rPr lang="en-US" altLang="en-US" sz="2800" dirty="0">
                <a:solidFill>
                  <a:srgbClr val="000000"/>
                </a:solidFill>
              </a:rPr>
              <a:t> 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visit_dimension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inout_cd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IN </a:t>
            </a:r>
            <a:r>
              <a:rPr lang="en-US" altLang="en-US" sz="2800" dirty="0" smtClean="0">
                <a:solidFill>
                  <a:srgbClr val="000000"/>
                </a:solidFill>
              </a:rPr>
              <a:t>(‘ED’,‘E’)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2"/>
          <a:stretch/>
        </p:blipFill>
        <p:spPr bwMode="auto">
          <a:xfrm>
            <a:off x="723900" y="1117600"/>
            <a:ext cx="293370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9058" y="6304002"/>
            <a:ext cx="86025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/>
              <a:t>c_dimcode</a:t>
            </a:r>
            <a:r>
              <a:rPr lang="en-US" dirty="0"/>
              <a:t> to match your </a:t>
            </a:r>
            <a:r>
              <a:rPr lang="en-US" dirty="0" err="1" smtClean="0"/>
              <a:t>inout_cds</a:t>
            </a:r>
            <a:r>
              <a:rPr lang="en-US" dirty="0"/>
              <a:t>.</a:t>
            </a:r>
          </a:p>
        </p:txBody>
      </p:sp>
      <p:pic>
        <p:nvPicPr>
          <p:cNvPr id="33796" name="Picture 4" descr="C:\Users\lcp5.PARTNERS\AppData\Local\Microsoft\Windows\Temporary Internet Files\Content.Outlook\6JN9C8E2\Screen Shot 2014-07-08 at 12 27 20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9144000" cy="133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0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305800" cy="5334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queries:Age</a:t>
            </a:r>
            <a:r>
              <a:rPr lang="en-US" altLang="en-US" dirty="0" smtClean="0"/>
              <a:t> calculations</a:t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3" name="Rectangle 12"/>
          <p:cNvSpPr/>
          <p:nvPr/>
        </p:nvSpPr>
        <p:spPr>
          <a:xfrm>
            <a:off x="3733800" y="11430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en-US" sz="3200" dirty="0"/>
              <a:t>select </a:t>
            </a:r>
            <a:r>
              <a:rPr lang="en-US" altLang="en-US" sz="3200" dirty="0" err="1"/>
              <a:t>patient_num</a:t>
            </a:r>
            <a:r>
              <a:rPr lang="en-US" altLang="en-US" sz="3200" dirty="0"/>
              <a:t> from </a:t>
            </a:r>
            <a:r>
              <a:rPr lang="en-US" altLang="en-US" sz="3200" dirty="0" err="1"/>
              <a:t>patient_dimension</a:t>
            </a:r>
            <a:r>
              <a:rPr lang="en-US" altLang="en-US" sz="3200" dirty="0"/>
              <a:t> where </a:t>
            </a:r>
            <a:r>
              <a:rPr lang="en-US" altLang="en-US" sz="3200" dirty="0" err="1"/>
              <a:t>birth_date</a:t>
            </a:r>
            <a:r>
              <a:rPr lang="en-US" altLang="en-US" sz="3200" dirty="0"/>
              <a:t> BETWEEN </a:t>
            </a:r>
          </a:p>
          <a:p>
            <a:pPr algn="l"/>
            <a:r>
              <a:rPr lang="en-US" altLang="en-US" sz="3200" dirty="0" err="1"/>
              <a:t>sysdate</a:t>
            </a:r>
            <a:r>
              <a:rPr lang="en-US" altLang="en-US" sz="3200" dirty="0"/>
              <a:t> – (365.25*18)  AND </a:t>
            </a:r>
            <a:r>
              <a:rPr lang="en-US" altLang="en-US" sz="3200" dirty="0" err="1"/>
              <a:t>sysdate</a:t>
            </a:r>
            <a:r>
              <a:rPr lang="en-US" altLang="en-US" sz="3200" dirty="0"/>
              <a:t> – (365.25*10)</a:t>
            </a:r>
          </a:p>
        </p:txBody>
      </p:sp>
      <p:pic>
        <p:nvPicPr>
          <p:cNvPr id="25606" name="f693ea8f-c67d-47f4-8fc6-58b32c6e9b16" descr="DA2BE3B6-3F62-435E-BD02-77418DCE4503@part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257800"/>
            <a:ext cx="8915400" cy="63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371600"/>
            <a:ext cx="273367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6096000"/>
            <a:ext cx="496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No modifications necessary.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queries:Sex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>
                <a:solidFill>
                  <a:srgbClr val="000000"/>
                </a:solidFill>
              </a:rPr>
              <a:t>patient_num</a:t>
            </a:r>
            <a:r>
              <a:rPr lang="en-US" altLang="en-US" sz="2800" dirty="0">
                <a:solidFill>
                  <a:srgbClr val="000000"/>
                </a:solidFill>
              </a:rPr>
              <a:t> from </a:t>
            </a:r>
            <a:r>
              <a:rPr lang="en-US" altLang="en-US" sz="2800" dirty="0" err="1">
                <a:solidFill>
                  <a:srgbClr val="000000"/>
                </a:solidFill>
              </a:rPr>
              <a:t>patient_dimension</a:t>
            </a:r>
            <a:r>
              <a:rPr lang="en-US" altLang="en-US" sz="2800" dirty="0">
                <a:solidFill>
                  <a:srgbClr val="000000"/>
                </a:solidFill>
              </a:rPr>
              <a:t> 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sex_cd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IN </a:t>
            </a:r>
            <a:r>
              <a:rPr lang="en-US" altLang="en-US" sz="2800" dirty="0" smtClean="0">
                <a:solidFill>
                  <a:srgbClr val="000000"/>
                </a:solidFill>
              </a:rPr>
              <a:t>(‘F’)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32861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04800" y="6248400"/>
            <a:ext cx="6870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sex_cds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29200"/>
            <a:ext cx="874505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4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queries:Race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/>
              <a:t>select </a:t>
            </a:r>
            <a:r>
              <a:rPr lang="en-US" altLang="en-US" sz="2800" dirty="0" err="1"/>
              <a:t>patient_num</a:t>
            </a:r>
            <a:r>
              <a:rPr lang="en-US" altLang="en-US" sz="2800" dirty="0"/>
              <a:t> from </a:t>
            </a:r>
            <a:r>
              <a:rPr lang="en-US" altLang="en-US" sz="2800" dirty="0" err="1"/>
              <a:t>patient_dimension</a:t>
            </a:r>
            <a:r>
              <a:rPr lang="en-US" altLang="en-US" sz="2800" dirty="0"/>
              <a:t> where </a:t>
            </a:r>
            <a:r>
              <a:rPr lang="en-US" altLang="en-US" sz="2800" dirty="0" err="1"/>
              <a:t>race_cd</a:t>
            </a:r>
            <a:r>
              <a:rPr lang="en-US" altLang="en-US" sz="2800" dirty="0"/>
              <a:t> IN (‘01</a:t>
            </a:r>
            <a:r>
              <a:rPr lang="en-US" altLang="en-US" sz="2800" dirty="0" smtClean="0"/>
              <a:t>’,‘</a:t>
            </a:r>
            <a:r>
              <a:rPr lang="en-US" altLang="en-US" sz="2800" dirty="0"/>
              <a:t>amer</a:t>
            </a:r>
            <a:r>
              <a:rPr lang="en-US" altLang="en-US" sz="2800" dirty="0" smtClean="0"/>
              <a:t>. </a:t>
            </a:r>
            <a:r>
              <a:rPr lang="en-US" altLang="en-US" sz="2800" dirty="0" err="1" smtClean="0"/>
              <a:t>Indian’,‘</a:t>
            </a:r>
            <a:r>
              <a:rPr lang="en-US" altLang="en-US" sz="2800" dirty="0" err="1"/>
              <a:t>i</a:t>
            </a:r>
            <a:r>
              <a:rPr lang="en-US" altLang="en-US" sz="2800" dirty="0" smtClean="0"/>
              <a:t>’, ‘</a:t>
            </a:r>
            <a:r>
              <a:rPr lang="en-US" altLang="en-US" sz="2800" dirty="0" err="1"/>
              <a:t>na</a:t>
            </a:r>
            <a:r>
              <a:rPr lang="en-US" altLang="en-US" sz="2800" dirty="0" smtClean="0"/>
              <a:t>’,‘</a:t>
            </a:r>
            <a:r>
              <a:rPr lang="en-US" altLang="en-US" sz="2800" dirty="0"/>
              <a:t>nat. am’)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2861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800" y="6227802"/>
            <a:ext cx="70198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race_cds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5604" name="Picture 4" descr="C:\Users\lcp5.PARTNERS\AppData\Local\Microsoft\Windows\Temporary Internet Files\Content.Outlook\6JN9C8E2\Screen Shot 2014-07-10 at 2 47 08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8756"/>
            <a:ext cx="9144000" cy="121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6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queries:Ethnicity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/>
              <a:t>select </a:t>
            </a:r>
            <a:r>
              <a:rPr lang="en-US" altLang="en-US" sz="2800" dirty="0" err="1"/>
              <a:t>patient_num</a:t>
            </a:r>
            <a:r>
              <a:rPr lang="en-US" altLang="en-US" sz="2800" dirty="0"/>
              <a:t> from </a:t>
            </a:r>
            <a:r>
              <a:rPr lang="en-US" altLang="en-US" sz="2800" dirty="0" err="1"/>
              <a:t>patient_dimension</a:t>
            </a:r>
            <a:r>
              <a:rPr lang="en-US" altLang="en-US" sz="2800" dirty="0"/>
              <a:t> where </a:t>
            </a:r>
            <a:r>
              <a:rPr lang="en-US" altLang="en-US" sz="2800" dirty="0" err="1" smtClean="0"/>
              <a:t>ethnicity_cd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IN </a:t>
            </a:r>
            <a:r>
              <a:rPr lang="en-US" altLang="en-US" sz="2800" dirty="0" smtClean="0"/>
              <a:t>(‘HISPANIC’)</a:t>
            </a:r>
            <a:endParaRPr lang="en-US" alt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5715000"/>
            <a:ext cx="89787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Create an </a:t>
            </a:r>
            <a:r>
              <a:rPr lang="en-US" dirty="0" err="1" smtClean="0"/>
              <a:t>ethnicity_cd</a:t>
            </a:r>
            <a:r>
              <a:rPr lang="en-US" dirty="0" smtClean="0"/>
              <a:t> column in </a:t>
            </a:r>
            <a:r>
              <a:rPr lang="en-US" dirty="0" err="1" smtClean="0"/>
              <a:t>patient_dimension</a:t>
            </a:r>
            <a:endParaRPr lang="en-US" dirty="0" smtClean="0"/>
          </a:p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ethnicity_cds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7650" name="Picture 2" descr="C:\Users\lcp5.PARTNERS\AppData\Local\Microsoft\Windows\Temporary Internet Files\Content.Outlook\6JN9C8E2\Screen Shot 2014-07-10 at 1 57 03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60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lcp5.PARTNERS\AppData\Local\Microsoft\Windows\Temporary Internet Files\Content.Outlook\6JN9C8E2\Screen Shot 2015-03-03 at 1.35.16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3286125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8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02 - Ontology services - AMIA 2011">
  <a:themeElements>
    <a:clrScheme name="GEM - IT requirements 6">
      <a:dk1>
        <a:srgbClr val="000000"/>
      </a:dk1>
      <a:lt1>
        <a:srgbClr val="FFFFFF"/>
      </a:lt1>
      <a:dk2>
        <a:srgbClr val="000000"/>
      </a:dk2>
      <a:lt2>
        <a:srgbClr val="669966"/>
      </a:lt2>
      <a:accent1>
        <a:srgbClr val="CCCC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E2E2FF"/>
      </a:accent5>
      <a:accent6>
        <a:srgbClr val="8A8AB9"/>
      </a:accent6>
      <a:hlink>
        <a:srgbClr val="000066"/>
      </a:hlink>
      <a:folHlink>
        <a:srgbClr val="333399"/>
      </a:folHlink>
    </a:clrScheme>
    <a:fontScheme name="GEM - IT requireme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EM - IT requirements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NCB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T02 - Ontology services - AMIA 2011</Template>
  <TotalTime>9933</TotalTime>
  <Words>704</Words>
  <Application>Microsoft Office PowerPoint</Application>
  <PresentationFormat>On-screen Show (4:3)</PresentationFormat>
  <Paragraphs>165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T02 - Ontology services - AMIA 2011</vt:lpstr>
      <vt:lpstr>2_NCBO</vt:lpstr>
      <vt:lpstr>Document</vt:lpstr>
      <vt:lpstr>Visio</vt:lpstr>
      <vt:lpstr>Ontology Approaches for Federated Query Tools</vt:lpstr>
      <vt:lpstr>Use Case</vt:lpstr>
      <vt:lpstr>Constructing queries from metadata</vt:lpstr>
      <vt:lpstr>PowerPoint Presentation</vt:lpstr>
      <vt:lpstr>Visit_dimension types of queries:Encounter types</vt:lpstr>
      <vt:lpstr>Patient_dimension types of queries:Age calculations </vt:lpstr>
      <vt:lpstr>Patient_dimension types of queries:Sex </vt:lpstr>
      <vt:lpstr>Patient_dimension types of queries:Race </vt:lpstr>
      <vt:lpstr>Patient_dimension types of queries:Ethnicity </vt:lpstr>
      <vt:lpstr>Concept_dimension types of queries:Biobank</vt:lpstr>
      <vt:lpstr>  patient_dim v concept_dim approaches</vt:lpstr>
      <vt:lpstr>Modifiers</vt:lpstr>
      <vt:lpstr>Broader concept_dimension based queries</vt:lpstr>
      <vt:lpstr>ICD-9 Example</vt:lpstr>
      <vt:lpstr>ICD-9 plain_code example </vt:lpstr>
      <vt:lpstr>Local diagnoses codes (non-ICD9)</vt:lpstr>
      <vt:lpstr>PowerPoint Presentation</vt:lpstr>
      <vt:lpstr>Reuse mappings from other projects</vt:lpstr>
      <vt:lpstr>Reuse mappings, cont.</vt:lpstr>
      <vt:lpstr>Automated mappings with UMLS MetaMap</vt:lpstr>
      <vt:lpstr>Manual mappings</vt:lpstr>
      <vt:lpstr>Integration tool</vt:lpstr>
      <vt:lpstr>Export tool</vt:lpstr>
      <vt:lpstr>Alternate map/merge method</vt:lpstr>
      <vt:lpstr>Edit Terms View</vt:lpstr>
      <vt:lpstr>New term added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Ontology Mapping</dc:title>
  <dc:creator>Phillips, Lori C.</dc:creator>
  <cp:lastModifiedBy>Phillips, Lori C.</cp:lastModifiedBy>
  <cp:revision>69</cp:revision>
  <dcterms:created xsi:type="dcterms:W3CDTF">2014-07-06T00:00:28Z</dcterms:created>
  <dcterms:modified xsi:type="dcterms:W3CDTF">2015-03-03T19:27:15Z</dcterms:modified>
</cp:coreProperties>
</file>